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93" r:id="rId3"/>
    <p:sldId id="294" r:id="rId4"/>
    <p:sldId id="295" r:id="rId5"/>
    <p:sldId id="296" r:id="rId6"/>
    <p:sldId id="297" r:id="rId7"/>
    <p:sldId id="298" r:id="rId8"/>
    <p:sldId id="299" r:id="rId9"/>
    <p:sldId id="300" r:id="rId10"/>
    <p:sldId id="301" r:id="rId11"/>
    <p:sldId id="302" r:id="rId12"/>
    <p:sldId id="303" r:id="rId13"/>
    <p:sldId id="304" r:id="rId14"/>
    <p:sldId id="305" r:id="rId15"/>
    <p:sldId id="306" r:id="rId16"/>
    <p:sldId id="307" r:id="rId17"/>
    <p:sldId id="308" r:id="rId18"/>
    <p:sldId id="309" r:id="rId19"/>
    <p:sldId id="310" r:id="rId20"/>
    <p:sldId id="311" r:id="rId21"/>
    <p:sldId id="312" r:id="rId22"/>
    <p:sldId id="313" r:id="rId23"/>
    <p:sldId id="314" r:id="rId24"/>
    <p:sldId id="315" r:id="rId25"/>
    <p:sldId id="316" r:id="rId26"/>
    <p:sldId id="317" r:id="rId27"/>
    <p:sldId id="318" r:id="rId28"/>
    <p:sldId id="319" r:id="rId29"/>
    <p:sldId id="320" r:id="rId30"/>
    <p:sldId id="321" r:id="rId31"/>
    <p:sldId id="322" r:id="rId32"/>
    <p:sldId id="323" r:id="rId33"/>
    <p:sldId id="324" r:id="rId34"/>
    <p:sldId id="325" r:id="rId35"/>
    <p:sldId id="327" r:id="rId36"/>
    <p:sldId id="328" r:id="rId37"/>
    <p:sldId id="329" r:id="rId38"/>
    <p:sldId id="330" r:id="rId39"/>
    <p:sldId id="331" r:id="rId40"/>
    <p:sldId id="326" r:id="rId41"/>
  </p:sldIdLst>
  <p:sldSz cx="9144000" cy="6858000" type="screen4x3"/>
  <p:notesSz cx="6858000" cy="9144000"/>
  <p:custDataLst>
    <p:tags r:id="rId4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99CCFF"/>
    <a:srgbClr val="CCECFF"/>
    <a:srgbClr val="80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67" d="100"/>
          <a:sy n="67" d="100"/>
        </p:scale>
        <p:origin x="1362" y="60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6728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236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5363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254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6683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5616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100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2457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3525A4A-704E-4527-9A2B-E8BDB1775968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581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en-US" sz="2600">
                <a:solidFill>
                  <a:schemeClr val="tx1"/>
                </a:solidFill>
              </a:rPr>
              <a:t>NTH: Nguyễn Thị Hiền</a:t>
            </a:r>
            <a:endParaRPr lang="en-US" sz="260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762000"/>
            <a:ext cx="80772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CĐKT LÝ TỰ TRỌNG</a:t>
            </a: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CÔNG NGHỆ MAY - TT</a:t>
            </a: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3276600"/>
            <a:ext cx="8229600" cy="1447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4800" b="1" kern="0" dirty="0" err="1">
                <a:solidFill>
                  <a:srgbClr val="FF0000"/>
                </a:solidFill>
                <a:latin typeface="+mj-lt"/>
                <a:ea typeface="+mj-ea"/>
                <a:cs typeface="+mj-cs"/>
              </a:rPr>
              <a:t>Bài</a:t>
            </a:r>
            <a:r>
              <a:rPr lang="en-US" sz="4800" b="1" kern="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5: 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TRiỂN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KHAI CÔNG 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ViỆC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CỦA NHÂN VIÊN QLĐH</a:t>
            </a:r>
            <a:endParaRPr lang="en-US" sz="4800" b="1" kern="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2209800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nhà</a:t>
            </a:r>
            <a:r>
              <a:rPr lang="en-US" sz="2800" dirty="0" smtClean="0"/>
              <a:t> </a:t>
            </a:r>
            <a:r>
              <a:rPr lang="en-US" sz="2800" dirty="0" err="1" smtClean="0"/>
              <a:t>cung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NPL,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gia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r>
              <a:rPr lang="en-US" sz="2800" dirty="0" smtClean="0"/>
              <a:t>, </a:t>
            </a:r>
            <a:r>
              <a:rPr lang="en-US" sz="2800" dirty="0" err="1" smtClean="0"/>
              <a:t>địa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,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đt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lạc</a:t>
            </a:r>
            <a:r>
              <a:rPr lang="en-US" sz="2800" dirty="0" smtClean="0"/>
              <a:t>, </a:t>
            </a:r>
            <a:r>
              <a:rPr lang="en-US" sz="2800" dirty="0" err="1" smtClean="0"/>
              <a:t>số</a:t>
            </a:r>
            <a:r>
              <a:rPr lang="en-US" sz="2800" dirty="0" smtClean="0"/>
              <a:t> fax,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, </a:t>
            </a:r>
            <a:r>
              <a:rPr lang="en-US" sz="2800" dirty="0" err="1" smtClean="0"/>
              <a:t>dòng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mô</a:t>
            </a:r>
            <a:r>
              <a:rPr lang="en-US" sz="2800" dirty="0" smtClean="0"/>
              <a:t>,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Kênh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phối</a:t>
            </a:r>
            <a:r>
              <a:rPr lang="en-US" sz="2800" dirty="0" smtClean="0"/>
              <a:t>, </a:t>
            </a:r>
            <a:r>
              <a:rPr lang="en-US" sz="2800" dirty="0" err="1" smtClean="0"/>
              <a:t>thâm</a:t>
            </a:r>
            <a:r>
              <a:rPr lang="en-US" sz="2800" dirty="0" smtClean="0"/>
              <a:t> </a:t>
            </a:r>
            <a:r>
              <a:rPr lang="en-US" sz="2800" dirty="0" err="1" smtClean="0"/>
              <a:t>niên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giai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….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: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mùa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,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Rập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: </a:t>
            </a:r>
            <a:r>
              <a:rPr lang="en-US" sz="2800" dirty="0" err="1" smtClean="0"/>
              <a:t>rập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size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bản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Bảng</a:t>
            </a:r>
            <a:r>
              <a:rPr lang="en-US" sz="2800" dirty="0" smtClean="0"/>
              <a:t> code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: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gam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NPL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endParaRPr lang="en-US" sz="2800" dirty="0" smtClean="0"/>
          </a:p>
          <a:p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: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may,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trúc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NPL,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NPL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297363"/>
          </a:xfrm>
        </p:spPr>
        <p:txBody>
          <a:bodyPr/>
          <a:lstStyle/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góp</a:t>
            </a:r>
            <a:r>
              <a:rPr lang="en-US" sz="2800" dirty="0" smtClean="0"/>
              <a:t> ý </a:t>
            </a:r>
            <a:r>
              <a:rPr lang="en-US" sz="2800" dirty="0" err="1" smtClean="0"/>
              <a:t>duyệt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rập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</a:t>
            </a:r>
            <a:r>
              <a:rPr lang="en-US" sz="2800" dirty="0" err="1" smtClean="0"/>
              <a:t>sơ</a:t>
            </a:r>
            <a:r>
              <a:rPr lang="en-US" sz="2800" dirty="0" smtClean="0"/>
              <a:t> </a:t>
            </a:r>
            <a:r>
              <a:rPr lang="en-US" sz="2800" dirty="0" err="1" smtClean="0"/>
              <a:t>đồ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endParaRPr lang="en-US" sz="2800" dirty="0" smtClean="0"/>
          </a:p>
          <a:p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: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dư</a:t>
            </a:r>
            <a:r>
              <a:rPr lang="en-US" sz="2800" dirty="0" smtClean="0"/>
              <a:t>, </a:t>
            </a:r>
            <a:r>
              <a:rPr lang="en-US" sz="2800" dirty="0" err="1" smtClean="0"/>
              <a:t>thiếu</a:t>
            </a:r>
            <a:r>
              <a:rPr lang="en-US" sz="2800" dirty="0" smtClean="0"/>
              <a:t>,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phối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size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phản</a:t>
            </a:r>
            <a:r>
              <a:rPr lang="en-US" sz="2800" dirty="0" smtClean="0"/>
              <a:t> </a:t>
            </a:r>
            <a:r>
              <a:rPr lang="en-US" sz="2800" dirty="0" err="1" smtClean="0"/>
              <a:t>ánh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19050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: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hoạch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phương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tiện</a:t>
            </a:r>
            <a:r>
              <a:rPr lang="en-US" sz="2800" dirty="0" smtClean="0"/>
              <a:t>, </a:t>
            </a:r>
            <a:r>
              <a:rPr lang="en-US" sz="2800" dirty="0" err="1" smtClean="0"/>
              <a:t>lịch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, packing list…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sinh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r>
              <a:rPr lang="en-US" sz="2800" dirty="0" smtClean="0"/>
              <a:t> </a:t>
            </a:r>
            <a:r>
              <a:rPr lang="en-US" sz="2800" dirty="0" err="1" smtClean="0"/>
              <a:t>mua</a:t>
            </a:r>
            <a:r>
              <a:rPr lang="en-US" sz="2800" dirty="0" smtClean="0"/>
              <a:t>,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endParaRPr lang="en-US" sz="2800" dirty="0" smtClean="0"/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doanh</a:t>
            </a:r>
            <a:r>
              <a:rPr lang="en-US" sz="2800" dirty="0" smtClean="0"/>
              <a:t> </a:t>
            </a:r>
            <a:r>
              <a:rPr lang="en-US" sz="2800" dirty="0" err="1" smtClean="0"/>
              <a:t>thu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nội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sinh</a:t>
            </a:r>
            <a:r>
              <a:rPr lang="en-US" sz="2800" dirty="0" smtClean="0"/>
              <a:t>, </a:t>
            </a:r>
            <a:r>
              <a:rPr lang="en-US" sz="2800" dirty="0" err="1" smtClean="0"/>
              <a:t>thiếu</a:t>
            </a:r>
            <a:r>
              <a:rPr lang="en-US" sz="2800" dirty="0" smtClean="0"/>
              <a:t> </a:t>
            </a:r>
            <a:r>
              <a:rPr lang="en-US" sz="2800" dirty="0" err="1" smtClean="0"/>
              <a:t>hụt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trạng</a:t>
            </a:r>
            <a:r>
              <a:rPr lang="en-US" sz="2800" dirty="0" smtClean="0"/>
              <a:t> NPL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cáo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tiến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thắc</a:t>
            </a:r>
            <a:r>
              <a:rPr lang="en-US" sz="2800" dirty="0" smtClean="0"/>
              <a:t> </a:t>
            </a:r>
            <a:r>
              <a:rPr lang="en-US" sz="2800" dirty="0" err="1" smtClean="0"/>
              <a:t>mắc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TLKT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trong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tác</a:t>
            </a:r>
            <a:r>
              <a:rPr lang="en-US" sz="3200" dirty="0" smtClean="0"/>
              <a:t> QLĐH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mảng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xuyên</a:t>
            </a:r>
            <a:r>
              <a:rPr lang="en-US" sz="2800" dirty="0" smtClean="0"/>
              <a:t> </a:t>
            </a:r>
            <a:r>
              <a:rPr lang="en-US" sz="2800" dirty="0" err="1" smtClean="0"/>
              <a:t>suốt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mang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gián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,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None/>
            </a:pPr>
            <a:r>
              <a:rPr lang="en-US" sz="2800" dirty="0" smtClean="0"/>
              <a:t>VD: </a:t>
            </a:r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trách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: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trạng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tiến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triển</a:t>
            </a:r>
            <a:r>
              <a:rPr lang="en-US" sz="2800" dirty="0" smtClean="0"/>
              <a:t>,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góp</a:t>
            </a:r>
            <a:r>
              <a:rPr lang="en-US" sz="2800" dirty="0" smtClean="0"/>
              <a:t> ý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: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NPL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</a:t>
            </a:r>
            <a:r>
              <a:rPr lang="en-US" sz="2800" dirty="0" err="1" smtClean="0"/>
              <a:t>chào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NCC</a:t>
            </a:r>
          </a:p>
          <a:p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QLDDH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: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mức</a:t>
            </a:r>
            <a:r>
              <a:rPr lang="en-US" sz="2800" dirty="0" smtClean="0"/>
              <a:t>, code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nắm</a:t>
            </a:r>
            <a:r>
              <a:rPr lang="en-US" sz="2800" dirty="0" smtClean="0"/>
              <a:t> </a:t>
            </a:r>
            <a:r>
              <a:rPr lang="en-US" sz="2800" dirty="0" err="1" smtClean="0"/>
              <a:t>bắt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</a:t>
            </a:r>
            <a:r>
              <a:rPr lang="en-US" sz="2800" dirty="0" err="1" smtClean="0"/>
              <a:t>cực</a:t>
            </a:r>
            <a:r>
              <a:rPr lang="en-US" sz="2800" dirty="0" smtClean="0"/>
              <a:t>, </a:t>
            </a:r>
            <a:r>
              <a:rPr lang="en-US" sz="2800" dirty="0" err="1" smtClean="0"/>
              <a:t>kịp</a:t>
            </a:r>
            <a:r>
              <a:rPr lang="en-US" sz="2800" dirty="0" smtClean="0"/>
              <a:t>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mọi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Đảm</a:t>
            </a:r>
            <a:r>
              <a:rPr lang="en-US" sz="2800" dirty="0" smtClean="0"/>
              <a:t> </a:t>
            </a:r>
            <a:r>
              <a:rPr lang="en-US" sz="2800" dirty="0" err="1" smtClean="0"/>
              <a:t>bảo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thư</a:t>
            </a:r>
            <a:r>
              <a:rPr lang="en-US" sz="2800" dirty="0" smtClean="0"/>
              <a:t> </a:t>
            </a:r>
            <a:r>
              <a:rPr lang="en-US" sz="2800" dirty="0" err="1" smtClean="0"/>
              <a:t>điện</a:t>
            </a:r>
            <a:r>
              <a:rPr lang="en-US" sz="2800" dirty="0" smtClean="0"/>
              <a:t> </a:t>
            </a:r>
            <a:r>
              <a:rPr lang="en-US" sz="2800" dirty="0" err="1" smtClean="0"/>
              <a:t>tử</a:t>
            </a:r>
            <a:r>
              <a:rPr lang="en-US" sz="2800" dirty="0" smtClean="0"/>
              <a:t> </a:t>
            </a:r>
            <a:r>
              <a:rPr lang="en-US" sz="2800" dirty="0" err="1" smtClean="0"/>
              <a:t>luôn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,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kịp</a:t>
            </a:r>
            <a:r>
              <a:rPr lang="en-US" sz="2800" dirty="0" smtClean="0"/>
              <a:t>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email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phía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,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nghiệp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Chú</a:t>
            </a:r>
            <a:r>
              <a:rPr lang="en-US" sz="2800" dirty="0" smtClean="0"/>
              <a:t> ý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xét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mọi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, </a:t>
            </a:r>
            <a:r>
              <a:rPr lang="en-US" sz="2800" dirty="0" err="1" smtClean="0"/>
              <a:t>tránh</a:t>
            </a:r>
            <a:r>
              <a:rPr lang="en-US" sz="2800" dirty="0" smtClean="0"/>
              <a:t> </a:t>
            </a:r>
            <a:r>
              <a:rPr lang="en-US" sz="2800" dirty="0" err="1" smtClean="0"/>
              <a:t>bỏ</a:t>
            </a:r>
            <a:r>
              <a:rPr lang="en-US" sz="2800" dirty="0" smtClean="0"/>
              <a:t> </a:t>
            </a:r>
            <a:r>
              <a:rPr lang="en-US" sz="2800" dirty="0" err="1" smtClean="0"/>
              <a:t>sót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, </a:t>
            </a:r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sai</a:t>
            </a:r>
            <a:r>
              <a:rPr lang="en-US" sz="2800" dirty="0" smtClean="0"/>
              <a:t> ý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Ghi</a:t>
            </a:r>
            <a:r>
              <a:rPr lang="en-US" sz="2800" dirty="0" smtClean="0"/>
              <a:t> </a:t>
            </a:r>
            <a:r>
              <a:rPr lang="en-US" sz="2800" dirty="0" err="1" smtClean="0"/>
              <a:t>chú</a:t>
            </a:r>
            <a:r>
              <a:rPr lang="en-US" sz="2800" dirty="0" smtClean="0"/>
              <a:t> </a:t>
            </a:r>
            <a:r>
              <a:rPr lang="en-US" sz="2800" dirty="0" err="1" smtClean="0"/>
              <a:t>riêng</a:t>
            </a:r>
            <a:r>
              <a:rPr lang="en-US" sz="2800" dirty="0" smtClean="0"/>
              <a:t>,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nổi</a:t>
            </a:r>
            <a:r>
              <a:rPr lang="en-US" sz="2800" dirty="0" smtClean="0"/>
              <a:t> </a:t>
            </a:r>
            <a:r>
              <a:rPr lang="en-US" sz="2800" dirty="0" err="1" smtClean="0"/>
              <a:t>bật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đang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dõi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soát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qua </a:t>
            </a:r>
            <a:r>
              <a:rPr lang="en-US" sz="2800" dirty="0" err="1" smtClean="0"/>
              <a:t>lời</a:t>
            </a:r>
            <a:r>
              <a:rPr lang="en-US" sz="2800" dirty="0" smtClean="0"/>
              <a:t> </a:t>
            </a:r>
            <a:r>
              <a:rPr lang="en-US" sz="2800" dirty="0" err="1" smtClean="0"/>
              <a:t>nói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ghi</a:t>
            </a:r>
            <a:r>
              <a:rPr lang="en-US" sz="2800" dirty="0" smtClean="0"/>
              <a:t> </a:t>
            </a:r>
            <a:r>
              <a:rPr lang="en-US" sz="2800" dirty="0" err="1" smtClean="0"/>
              <a:t>chép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sai</a:t>
            </a:r>
            <a:r>
              <a:rPr lang="en-US" sz="2800" dirty="0" smtClean="0"/>
              <a:t> </a:t>
            </a:r>
            <a:r>
              <a:rPr lang="en-US" sz="2800" dirty="0" err="1" smtClean="0"/>
              <a:t>sót</a:t>
            </a:r>
            <a:endParaRPr lang="en-US" sz="2800" dirty="0" smtClean="0"/>
          </a:p>
          <a:p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gấp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ngay</a:t>
            </a:r>
            <a:endParaRPr lang="en-US" sz="2800" dirty="0" smtClean="0"/>
          </a:p>
          <a:p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lịch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endParaRPr lang="en-US" sz="2800" dirty="0" smtClean="0"/>
          </a:p>
          <a:p>
            <a:r>
              <a:rPr lang="en-US" sz="2800" dirty="0" err="1" smtClean="0"/>
              <a:t>Thường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xuyên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đôn</a:t>
            </a:r>
            <a:r>
              <a:rPr lang="en-US" sz="2800" dirty="0" smtClean="0"/>
              <a:t> </a:t>
            </a:r>
            <a:r>
              <a:rPr lang="en-US" sz="2800" dirty="0" err="1" smtClean="0"/>
              <a:t>đốc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lưỡng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bố</a:t>
            </a:r>
            <a:r>
              <a:rPr lang="en-US" sz="2800" dirty="0" smtClean="0"/>
              <a:t> </a:t>
            </a:r>
            <a:r>
              <a:rPr lang="en-US" sz="2800" dirty="0" err="1" smtClean="0"/>
              <a:t>cục</a:t>
            </a:r>
            <a:r>
              <a:rPr lang="en-US" sz="2800" dirty="0" smtClean="0"/>
              <a:t> </a:t>
            </a:r>
            <a:r>
              <a:rPr lang="en-US" sz="2800" dirty="0" err="1" smtClean="0"/>
              <a:t>chặt</a:t>
            </a:r>
            <a:r>
              <a:rPr lang="en-US" sz="2800" dirty="0" smtClean="0"/>
              <a:t> </a:t>
            </a:r>
            <a:r>
              <a:rPr lang="en-US" sz="2800" dirty="0" err="1" smtClean="0"/>
              <a:t>chẽ</a:t>
            </a:r>
            <a:r>
              <a:rPr lang="en-US" sz="2800" dirty="0" smtClean="0"/>
              <a:t>,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dàn</a:t>
            </a:r>
            <a:r>
              <a:rPr lang="en-US" sz="2800" dirty="0" smtClean="0"/>
              <a:t> ý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r>
              <a:rPr lang="en-US" sz="2800" dirty="0" smtClean="0"/>
              <a:t>, </a:t>
            </a:r>
            <a:r>
              <a:rPr lang="en-US" sz="2800" dirty="0" err="1" smtClean="0"/>
              <a:t>ngắn</a:t>
            </a:r>
            <a:r>
              <a:rPr lang="en-US" sz="2800" dirty="0" smtClean="0"/>
              <a:t> </a:t>
            </a:r>
            <a:r>
              <a:rPr lang="en-US" sz="2800" dirty="0" err="1" smtClean="0"/>
              <a:t>gọn</a:t>
            </a:r>
            <a:r>
              <a:rPr lang="en-US" sz="2800" dirty="0" smtClean="0"/>
              <a:t>, </a:t>
            </a:r>
            <a:r>
              <a:rPr lang="en-US" sz="2800" dirty="0" err="1" smtClean="0"/>
              <a:t>súc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</a:t>
            </a:r>
            <a:r>
              <a:rPr lang="en-US" sz="2800" dirty="0" err="1" smtClean="0"/>
              <a:t>phù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endParaRPr lang="en-US" sz="2800" dirty="0" smtClean="0"/>
          </a:p>
          <a:p>
            <a:r>
              <a:rPr lang="en-US" sz="2800" dirty="0" err="1" smtClean="0"/>
              <a:t>Nhấn</a:t>
            </a:r>
            <a:r>
              <a:rPr lang="en-US" sz="2800" dirty="0" smtClean="0"/>
              <a:t> </a:t>
            </a:r>
            <a:r>
              <a:rPr lang="en-US" sz="2800" dirty="0" err="1" smtClean="0"/>
              <a:t>mạnh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endParaRPr lang="en-US" sz="2800" dirty="0" smtClean="0"/>
          </a:p>
          <a:p>
            <a:r>
              <a:rPr lang="en-US" sz="2800" dirty="0" err="1" smtClean="0"/>
              <a:t>Cập</a:t>
            </a:r>
            <a:r>
              <a:rPr lang="en-US" sz="2800" dirty="0" smtClean="0"/>
              <a:t> </a:t>
            </a:r>
            <a:r>
              <a:rPr lang="en-US" sz="2800" dirty="0" err="1" smtClean="0"/>
              <a:t>nhật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tục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</a:t>
            </a:r>
            <a:r>
              <a:rPr lang="en-US" sz="3200" dirty="0" smtClean="0"/>
              <a:t>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</a:t>
            </a:r>
          </a:p>
          <a:p>
            <a:r>
              <a:rPr lang="en-US" sz="2800" dirty="0" err="1" smtClean="0"/>
              <a:t>Tuyệt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nắm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hay </a:t>
            </a:r>
            <a:r>
              <a:rPr lang="en-US" sz="2800" dirty="0" err="1" smtClean="0"/>
              <a:t>trì</a:t>
            </a:r>
            <a:r>
              <a:rPr lang="en-US" sz="2800" dirty="0" smtClean="0"/>
              <a:t> </a:t>
            </a:r>
            <a:r>
              <a:rPr lang="en-US" sz="2800" dirty="0" err="1" smtClean="0"/>
              <a:t>hoãn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phổ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chia</a:t>
            </a:r>
            <a:r>
              <a:rPr lang="en-US" sz="2800" dirty="0" smtClean="0"/>
              <a:t> </a:t>
            </a:r>
            <a:r>
              <a:rPr lang="en-US" sz="2800" dirty="0" err="1" smtClean="0"/>
              <a:t>sẻ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 smtClean="0"/>
          </a:p>
          <a:p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nên</a:t>
            </a:r>
            <a:r>
              <a:rPr lang="en-US" sz="2800" dirty="0" smtClean="0"/>
              <a:t> </a:t>
            </a:r>
            <a:r>
              <a:rPr lang="en-US" sz="2800" dirty="0" err="1" smtClean="0"/>
              <a:t>truyền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mỗi</a:t>
            </a:r>
            <a:r>
              <a:rPr lang="en-US" sz="2800" dirty="0" smtClean="0"/>
              <a:t> </a:t>
            </a:r>
            <a:r>
              <a:rPr lang="en-US" sz="2800" dirty="0" err="1" smtClean="0"/>
              <a:t>lần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mail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chủ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ràng</a:t>
            </a:r>
            <a:endParaRPr lang="en-US" sz="2800" dirty="0" smtClean="0"/>
          </a:p>
          <a:p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đảm</a:t>
            </a:r>
            <a:r>
              <a:rPr lang="en-US" sz="2800" dirty="0" smtClean="0"/>
              <a:t> </a:t>
            </a:r>
            <a:r>
              <a:rPr lang="en-US" sz="2800" dirty="0" err="1" smtClean="0"/>
              <a:t>bảo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hiểu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,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endParaRPr lang="en-US" sz="2800" dirty="0" smtClean="0"/>
          </a:p>
          <a:p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thái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mực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tin.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</a:t>
            </a:r>
            <a:r>
              <a:rPr lang="en-US" sz="3200" dirty="0" err="1" smtClean="0"/>
              <a:t>và</a:t>
            </a:r>
            <a:r>
              <a:rPr lang="en-US" sz="3200" dirty="0" smtClean="0"/>
              <a:t> </a:t>
            </a:r>
            <a:r>
              <a:rPr lang="en-US" sz="3200" dirty="0" err="1" smtClean="0"/>
              <a:t>truyền</a:t>
            </a:r>
            <a:r>
              <a:rPr lang="en-US" sz="3200" dirty="0" smtClean="0"/>
              <a:t> </a:t>
            </a:r>
            <a:r>
              <a:rPr lang="en-US" sz="3200" dirty="0" err="1" smtClean="0"/>
              <a:t>đạt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cận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 smtClean="0"/>
              <a:t>thư</a:t>
            </a:r>
            <a:r>
              <a:rPr lang="en-US" sz="2800" dirty="0" smtClean="0"/>
              <a:t> </a:t>
            </a:r>
            <a:r>
              <a:rPr lang="en-US" sz="2800" dirty="0" err="1" smtClean="0"/>
              <a:t>gỏ</a:t>
            </a:r>
            <a:r>
              <a:rPr lang="en-US" sz="2800" dirty="0" smtClean="0"/>
              <a:t> </a:t>
            </a:r>
            <a:r>
              <a:rPr lang="en-US" sz="2800" dirty="0" err="1" smtClean="0"/>
              <a:t>giới</a:t>
            </a:r>
            <a:r>
              <a:rPr lang="en-US" sz="2800" dirty="0" smtClean="0"/>
              <a:t> </a:t>
            </a:r>
            <a:r>
              <a:rPr lang="en-US" sz="2800" dirty="0" err="1" smtClean="0"/>
              <a:t>thiệu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điệp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ban </a:t>
            </a:r>
            <a:r>
              <a:rPr lang="en-US" sz="2800" dirty="0" err="1" smtClean="0"/>
              <a:t>giám</a:t>
            </a:r>
            <a:r>
              <a:rPr lang="en-US" sz="2800" dirty="0" smtClean="0"/>
              <a:t> </a:t>
            </a:r>
            <a:r>
              <a:rPr lang="en-US" sz="2800" dirty="0" err="1" smtClean="0"/>
              <a:t>đốc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tổng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Sơ</a:t>
            </a:r>
            <a:r>
              <a:rPr lang="en-US" sz="2800" dirty="0" smtClean="0"/>
              <a:t> </a:t>
            </a:r>
            <a:r>
              <a:rPr lang="en-US" sz="2800" dirty="0" err="1" smtClean="0"/>
              <a:t>đồ</a:t>
            </a:r>
            <a:r>
              <a:rPr lang="en-US" sz="2800" dirty="0" smtClean="0"/>
              <a:t> </a:t>
            </a:r>
            <a:r>
              <a:rPr lang="en-US" sz="2800" dirty="0" err="1" smtClean="0"/>
              <a:t>tổ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Văn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ty</a:t>
            </a:r>
            <a:endParaRPr lang="en-US" sz="2800" dirty="0" smtClean="0"/>
          </a:p>
          <a:p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,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,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móc</a:t>
            </a:r>
            <a:r>
              <a:rPr lang="en-US" sz="2800" dirty="0" smtClean="0"/>
              <a:t>…</a:t>
            </a:r>
          </a:p>
          <a:p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chứng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, cam </a:t>
            </a:r>
            <a:r>
              <a:rPr lang="en-US" sz="2800" dirty="0" err="1" smtClean="0"/>
              <a:t>kết</a:t>
            </a:r>
            <a:r>
              <a:rPr lang="en-US" sz="2800" dirty="0" smtClean="0"/>
              <a:t>…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66294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1. </a:t>
            </a:r>
            <a:r>
              <a:rPr lang="en-US" sz="3200" dirty="0" err="1" smtClean="0"/>
              <a:t>Cách</a:t>
            </a:r>
            <a:r>
              <a:rPr lang="en-US" sz="3200" dirty="0" smtClean="0"/>
              <a:t> </a:t>
            </a:r>
            <a:r>
              <a:rPr lang="en-US" sz="3200" dirty="0" err="1" smtClean="0"/>
              <a:t>thức</a:t>
            </a:r>
            <a:r>
              <a:rPr lang="en-US" sz="3200" dirty="0" smtClean="0"/>
              <a:t> </a:t>
            </a:r>
            <a:r>
              <a:rPr lang="en-US" sz="3200" dirty="0" err="1" smtClean="0"/>
              <a:t>tiếp</a:t>
            </a:r>
            <a:r>
              <a:rPr lang="en-US" sz="3200" dirty="0" smtClean="0"/>
              <a:t> </a:t>
            </a:r>
            <a:r>
              <a:rPr lang="en-US" sz="3200" dirty="0" err="1" smtClean="0"/>
              <a:t>cận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giao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endParaRPr lang="en-US" sz="2800" dirty="0" smtClean="0"/>
          </a:p>
          <a:p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QLĐH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phận</a:t>
            </a:r>
            <a:r>
              <a:rPr lang="en-US" sz="2800" dirty="0" smtClean="0"/>
              <a:t>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trách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2.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r>
              <a:rPr lang="en-US" sz="3200" dirty="0" smtClean="0"/>
              <a:t> </a:t>
            </a:r>
            <a:r>
              <a:rPr lang="en-US" sz="3200" dirty="0" err="1" smtClean="0"/>
              <a:t>đánh</a:t>
            </a:r>
            <a:r>
              <a:rPr lang="en-US" sz="3200" dirty="0" smtClean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doanh</a:t>
            </a:r>
            <a:r>
              <a:rPr lang="en-US" sz="3200" dirty="0" smtClean="0"/>
              <a:t> </a:t>
            </a:r>
            <a:r>
              <a:rPr lang="en-US" sz="3200" dirty="0" err="1" smtClean="0"/>
              <a:t>nghiệp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28600" y="20574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endParaRPr lang="en-US" sz="2800" dirty="0" smtClean="0"/>
          </a:p>
          <a:p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Rập</a:t>
            </a:r>
            <a:r>
              <a:rPr lang="en-US" sz="2800" dirty="0" smtClean="0"/>
              <a:t> size </a:t>
            </a:r>
            <a:r>
              <a:rPr lang="en-US" sz="2800" dirty="0" err="1" smtClean="0"/>
              <a:t>chuẩn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- 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endParaRPr lang="en-US" sz="28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 </a:t>
            </a:r>
            <a:r>
              <a:rPr lang="en-US" sz="2600" dirty="0" err="1" smtClean="0"/>
              <a:t>có</a:t>
            </a:r>
            <a:r>
              <a:rPr lang="en-US" sz="2600" dirty="0" smtClean="0"/>
              <a:t> 3 </a:t>
            </a:r>
            <a:r>
              <a:rPr lang="en-US" sz="2600" dirty="0" err="1" smtClean="0"/>
              <a:t>hình</a:t>
            </a:r>
            <a:r>
              <a:rPr lang="en-US" sz="2600" dirty="0" smtClean="0"/>
              <a:t> </a:t>
            </a:r>
            <a:r>
              <a:rPr lang="en-US" sz="2600" dirty="0" err="1" smtClean="0"/>
              <a:t>thức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yếu</a:t>
            </a:r>
            <a:endParaRPr lang="en-US" sz="2600" dirty="0" smtClean="0"/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bản</a:t>
            </a:r>
            <a:r>
              <a:rPr lang="en-US" sz="2600" dirty="0" smtClean="0"/>
              <a:t>: </a:t>
            </a:r>
            <a:r>
              <a:rPr lang="en-US" sz="2600" dirty="0" err="1" smtClean="0"/>
              <a:t>Hỏi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-&gt; </a:t>
            </a:r>
            <a:r>
              <a:rPr lang="en-US" sz="2600" dirty="0" err="1" smtClean="0"/>
              <a:t>chào</a:t>
            </a:r>
            <a:r>
              <a:rPr lang="en-US" sz="2600" dirty="0" smtClean="0"/>
              <a:t> </a:t>
            </a:r>
            <a:r>
              <a:rPr lang="en-US" sz="2600" dirty="0" err="1" smtClean="0"/>
              <a:t>hàng</a:t>
            </a:r>
            <a:r>
              <a:rPr lang="en-US" sz="2600" dirty="0" smtClean="0"/>
              <a:t> -&gt; </a:t>
            </a:r>
            <a:r>
              <a:rPr lang="en-US" sz="2600" dirty="0" err="1" smtClean="0"/>
              <a:t>Trao</a:t>
            </a:r>
            <a:r>
              <a:rPr lang="en-US" sz="2600" dirty="0" smtClean="0"/>
              <a:t> </a:t>
            </a:r>
            <a:r>
              <a:rPr lang="en-US" sz="2600" dirty="0" err="1" smtClean="0"/>
              <a:t>đổi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-&gt; </a:t>
            </a:r>
            <a:r>
              <a:rPr lang="en-US" sz="2600" dirty="0" err="1" smtClean="0"/>
              <a:t>Chấp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-&gt;  </a:t>
            </a:r>
            <a:r>
              <a:rPr lang="en-US" sz="2600" dirty="0" err="1" smtClean="0"/>
              <a:t>xác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endParaRPr lang="en-US" sz="2600" dirty="0" smtClean="0"/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gặp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: </a:t>
            </a:r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qua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r>
              <a:rPr lang="en-US" sz="2600" dirty="0" smtClean="0"/>
              <a:t>: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lưu</a:t>
            </a:r>
            <a:r>
              <a:rPr lang="en-US" sz="2600" dirty="0" smtClean="0"/>
              <a:t> ý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gọi</a:t>
            </a:r>
            <a:r>
              <a:rPr lang="en-US" sz="2600" dirty="0" smtClean="0"/>
              <a:t> </a:t>
            </a:r>
            <a:r>
              <a:rPr lang="en-US" sz="2600" dirty="0" err="1" smtClean="0"/>
              <a:t>tự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thiệu</a:t>
            </a:r>
            <a:r>
              <a:rPr lang="en-US" sz="2600" dirty="0" smtClean="0"/>
              <a:t> </a:t>
            </a:r>
            <a:r>
              <a:rPr lang="en-US" sz="2600" dirty="0" err="1" smtClean="0"/>
              <a:t>mình</a:t>
            </a:r>
            <a:r>
              <a:rPr lang="en-US" sz="2600" dirty="0" smtClean="0"/>
              <a:t> </a:t>
            </a:r>
            <a:r>
              <a:rPr lang="en-US" sz="2600" dirty="0" err="1" smtClean="0"/>
              <a:t>là</a:t>
            </a:r>
            <a:r>
              <a:rPr lang="en-US" sz="2600" dirty="0" smtClean="0"/>
              <a:t> </a:t>
            </a:r>
            <a:r>
              <a:rPr lang="en-US" sz="2600" dirty="0" err="1" smtClean="0"/>
              <a:t>ai</a:t>
            </a:r>
            <a:r>
              <a:rPr lang="en-US" sz="2600" dirty="0" smtClean="0"/>
              <a:t>,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đâu</a:t>
            </a:r>
            <a:r>
              <a:rPr lang="en-US" sz="2600" dirty="0" smtClean="0"/>
              <a:t> </a:t>
            </a:r>
            <a:r>
              <a:rPr lang="en-US" sz="2600" dirty="0" err="1" smtClean="0"/>
              <a:t>tới</a:t>
            </a:r>
            <a:r>
              <a:rPr lang="en-US" sz="2600" dirty="0" smtClean="0"/>
              <a:t>, </a:t>
            </a:r>
            <a:r>
              <a:rPr lang="en-US" sz="2600" dirty="0" err="1" smtClean="0"/>
              <a:t>lý</a:t>
            </a:r>
            <a:r>
              <a:rPr lang="en-US" sz="2600" dirty="0" smtClean="0"/>
              <a:t> do </a:t>
            </a:r>
            <a:r>
              <a:rPr lang="en-US" sz="2600" dirty="0" err="1" smtClean="0"/>
              <a:t>gọi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hiện</a:t>
            </a:r>
            <a:r>
              <a:rPr lang="en-US" sz="2600" dirty="0" smtClean="0"/>
              <a:t> </a:t>
            </a:r>
            <a:r>
              <a:rPr lang="en-US" sz="2600" dirty="0" err="1" smtClean="0"/>
              <a:t>sự</a:t>
            </a:r>
            <a:r>
              <a:rPr lang="en-US" sz="2600" dirty="0" smtClean="0"/>
              <a:t> </a:t>
            </a:r>
            <a:r>
              <a:rPr lang="en-US" sz="2600" dirty="0" err="1" smtClean="0"/>
              <a:t>lắng</a:t>
            </a:r>
            <a:r>
              <a:rPr lang="en-US" sz="2600" dirty="0" smtClean="0"/>
              <a:t> </a:t>
            </a:r>
            <a:r>
              <a:rPr lang="en-US" sz="2600" dirty="0" err="1" smtClean="0"/>
              <a:t>nghe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Hãy</a:t>
            </a:r>
            <a:r>
              <a:rPr lang="en-US" sz="2600" dirty="0" smtClean="0"/>
              <a:t> </a:t>
            </a:r>
            <a:r>
              <a:rPr lang="en-US" sz="2600" dirty="0" err="1" smtClean="0"/>
              <a:t>mỉm</a:t>
            </a:r>
            <a:r>
              <a:rPr lang="en-US" sz="2600" dirty="0" smtClean="0"/>
              <a:t> </a:t>
            </a:r>
            <a:r>
              <a:rPr lang="en-US" sz="2600" dirty="0" err="1" smtClean="0"/>
              <a:t>cười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nói</a:t>
            </a:r>
            <a:r>
              <a:rPr lang="en-US" sz="2600" dirty="0" smtClean="0"/>
              <a:t> </a:t>
            </a:r>
            <a:r>
              <a:rPr lang="en-US" sz="2600" dirty="0" err="1" smtClean="0"/>
              <a:t>chuyện</a:t>
            </a:r>
            <a:r>
              <a:rPr lang="en-US" sz="2600" dirty="0" smtClean="0"/>
              <a:t>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Sẵn</a:t>
            </a:r>
            <a:r>
              <a:rPr lang="en-US" sz="2600" dirty="0" smtClean="0"/>
              <a:t> </a:t>
            </a:r>
            <a:r>
              <a:rPr lang="en-US" sz="2600" dirty="0" err="1" smtClean="0"/>
              <a:t>sàng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goi</a:t>
            </a:r>
            <a:r>
              <a:rPr lang="en-US" sz="2600" dirty="0" smtClean="0"/>
              <a:t> </a:t>
            </a:r>
            <a:r>
              <a:rPr lang="en-US" sz="2600" dirty="0" err="1" smtClean="0"/>
              <a:t>điện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gọi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thúc</a:t>
            </a:r>
            <a:r>
              <a:rPr lang="en-US" sz="2600" dirty="0" smtClean="0"/>
              <a:t> </a:t>
            </a:r>
            <a:r>
              <a:rPr lang="en-US" sz="2600" dirty="0" err="1" smtClean="0"/>
              <a:t>cuộc</a:t>
            </a:r>
            <a:r>
              <a:rPr lang="en-US" sz="2600" dirty="0" smtClean="0"/>
              <a:t> </a:t>
            </a:r>
            <a:r>
              <a:rPr lang="en-US" sz="2600" dirty="0" err="1" smtClean="0"/>
              <a:t>nói</a:t>
            </a:r>
            <a:r>
              <a:rPr lang="en-US" sz="2600" dirty="0" smtClean="0"/>
              <a:t> </a:t>
            </a:r>
            <a:r>
              <a:rPr lang="en-US" sz="2600" dirty="0" err="1" smtClean="0"/>
              <a:t>chuyện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yếu</a:t>
            </a:r>
            <a:r>
              <a:rPr lang="en-US" sz="2600" dirty="0" smtClean="0"/>
              <a:t> </a:t>
            </a:r>
            <a:r>
              <a:rPr lang="en-US" sz="2600" dirty="0" err="1" smtClean="0"/>
              <a:t>tố</a:t>
            </a:r>
            <a:r>
              <a:rPr lang="en-US" sz="2600" dirty="0" smtClean="0"/>
              <a:t> </a:t>
            </a:r>
            <a:r>
              <a:rPr lang="en-US" sz="2600" dirty="0" err="1" smtClean="0"/>
              <a:t>ảnh</a:t>
            </a:r>
            <a:r>
              <a:rPr lang="en-US" sz="2600" dirty="0" smtClean="0"/>
              <a:t> </a:t>
            </a:r>
            <a:r>
              <a:rPr lang="en-US" sz="2600" dirty="0" err="1" smtClean="0"/>
              <a:t>hưởng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Ấn</a:t>
            </a:r>
            <a:r>
              <a:rPr lang="en-US" sz="2600" dirty="0" smtClean="0"/>
              <a:t> </a:t>
            </a:r>
            <a:r>
              <a:rPr lang="en-US" sz="2600" dirty="0" err="1" smtClean="0"/>
              <a:t>tượng</a:t>
            </a:r>
            <a:r>
              <a:rPr lang="en-US" sz="2600" dirty="0" smtClean="0"/>
              <a:t> ban </a:t>
            </a:r>
            <a:r>
              <a:rPr lang="en-US" sz="2600" dirty="0" err="1" smtClean="0"/>
              <a:t>đầu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 </a:t>
            </a:r>
            <a:r>
              <a:rPr lang="en-US" sz="2600" dirty="0" err="1" smtClean="0"/>
              <a:t>cơ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Xác</a:t>
            </a:r>
            <a:r>
              <a:rPr lang="en-US" sz="2600" dirty="0" smtClean="0"/>
              <a:t> </a:t>
            </a:r>
            <a:r>
              <a:rPr lang="en-US" sz="2600" dirty="0" err="1" smtClean="0"/>
              <a:t>định</a:t>
            </a:r>
            <a:r>
              <a:rPr lang="en-US" sz="2600" dirty="0" smtClean="0"/>
              <a:t> </a:t>
            </a:r>
            <a:r>
              <a:rPr lang="en-US" sz="2600" dirty="0" err="1" smtClean="0"/>
              <a:t>mục</a:t>
            </a:r>
            <a:r>
              <a:rPr lang="en-US" sz="2600" dirty="0" smtClean="0"/>
              <a:t> </a:t>
            </a:r>
            <a:r>
              <a:rPr lang="en-US" sz="2600" dirty="0" err="1" smtClean="0"/>
              <a:t>tiêu</a:t>
            </a:r>
            <a:r>
              <a:rPr lang="en-US" sz="2600" dirty="0" smtClean="0"/>
              <a:t> </a:t>
            </a:r>
            <a:r>
              <a:rPr lang="en-US" sz="2600" dirty="0" err="1" smtClean="0"/>
              <a:t>rõ</a:t>
            </a:r>
            <a:r>
              <a:rPr lang="en-US" sz="2600" dirty="0" smtClean="0"/>
              <a:t> </a:t>
            </a:r>
            <a:r>
              <a:rPr lang="en-US" sz="2600" dirty="0" err="1" smtClean="0"/>
              <a:t>ràng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Lắng</a:t>
            </a:r>
            <a:r>
              <a:rPr lang="en-US" sz="2600" dirty="0" smtClean="0"/>
              <a:t> </a:t>
            </a:r>
            <a:r>
              <a:rPr lang="en-US" sz="2600" dirty="0" err="1" smtClean="0"/>
              <a:t>nghe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Nghệ</a:t>
            </a:r>
            <a:r>
              <a:rPr lang="en-US" sz="2600" dirty="0" smtClean="0"/>
              <a:t> </a:t>
            </a:r>
            <a:r>
              <a:rPr lang="en-US" sz="2600" dirty="0" err="1" smtClean="0"/>
              <a:t>thuật</a:t>
            </a:r>
            <a:r>
              <a:rPr lang="en-US" sz="2600" dirty="0" smtClean="0"/>
              <a:t>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tiếp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bày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Nghệ</a:t>
            </a:r>
            <a:r>
              <a:rPr lang="en-US" sz="2600" dirty="0" smtClean="0"/>
              <a:t> </a:t>
            </a:r>
            <a:r>
              <a:rPr lang="en-US" sz="2600" dirty="0" err="1" smtClean="0"/>
              <a:t>thuật</a:t>
            </a:r>
            <a:r>
              <a:rPr lang="en-US" sz="2600" dirty="0" smtClean="0"/>
              <a:t> </a:t>
            </a:r>
            <a:r>
              <a:rPr lang="en-US" sz="2600" dirty="0" err="1" smtClean="0"/>
              <a:t>đặt</a:t>
            </a:r>
            <a:r>
              <a:rPr lang="en-US" sz="2600" dirty="0" smtClean="0"/>
              <a:t> </a:t>
            </a:r>
            <a:r>
              <a:rPr lang="en-US" sz="2600" dirty="0" err="1" smtClean="0"/>
              <a:t>câu</a:t>
            </a:r>
            <a:r>
              <a:rPr lang="en-US" sz="2600" dirty="0" smtClean="0"/>
              <a:t> </a:t>
            </a:r>
            <a:r>
              <a:rPr lang="en-US" sz="2600" dirty="0" err="1" smtClean="0"/>
              <a:t>hỏi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Biết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hạn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Tóm</a:t>
            </a:r>
            <a:r>
              <a:rPr lang="en-US" sz="2600" dirty="0" smtClean="0"/>
              <a:t> </a:t>
            </a:r>
            <a:r>
              <a:rPr lang="en-US" sz="2600" dirty="0" err="1" smtClean="0"/>
              <a:t>tắt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luận</a:t>
            </a:r>
            <a:r>
              <a:rPr lang="en-US" sz="2600" dirty="0" smtClean="0"/>
              <a:t> </a:t>
            </a:r>
            <a:r>
              <a:rPr lang="en-US" sz="2600" dirty="0" err="1" smtClean="0"/>
              <a:t>mỗi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đạt</a:t>
            </a:r>
            <a:r>
              <a:rPr lang="en-US" sz="2600" dirty="0" smtClean="0"/>
              <a:t> </a:t>
            </a:r>
            <a:r>
              <a:rPr lang="en-US" sz="2600" dirty="0" err="1" smtClean="0"/>
              <a:t>được</a:t>
            </a:r>
            <a:r>
              <a:rPr lang="en-US" sz="2600" dirty="0" smtClean="0"/>
              <a:t>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thỏa</a:t>
            </a:r>
            <a:r>
              <a:rPr lang="en-US" sz="2600" dirty="0" smtClean="0"/>
              <a:t> </a:t>
            </a:r>
            <a:r>
              <a:rPr lang="en-US" sz="2600" dirty="0" err="1" smtClean="0"/>
              <a:t>thuận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tránh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: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nhìn</a:t>
            </a:r>
            <a:r>
              <a:rPr lang="en-US" sz="2600" dirty="0" smtClean="0"/>
              <a:t> </a:t>
            </a:r>
            <a:r>
              <a:rPr lang="en-US" sz="2600" dirty="0" err="1" smtClean="0"/>
              <a:t>vào</a:t>
            </a:r>
            <a:r>
              <a:rPr lang="en-US" sz="2600" dirty="0" smtClean="0"/>
              <a:t> </a:t>
            </a:r>
            <a:r>
              <a:rPr lang="en-US" sz="2600" dirty="0" err="1" smtClean="0"/>
              <a:t>mắt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tượng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kế</a:t>
            </a:r>
            <a:r>
              <a:rPr lang="en-US" sz="2600" dirty="0" smtClean="0"/>
              <a:t> </a:t>
            </a:r>
            <a:r>
              <a:rPr lang="en-US" sz="2600" dirty="0" err="1" smtClean="0"/>
              <a:t>hoạch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báo</a:t>
            </a:r>
            <a:r>
              <a:rPr lang="en-US" sz="2600" dirty="0" smtClean="0"/>
              <a:t> </a:t>
            </a:r>
            <a:r>
              <a:rPr lang="en-US" sz="2600" dirty="0" err="1" smtClean="0"/>
              <a:t>trước</a:t>
            </a:r>
            <a:r>
              <a:rPr lang="en-US" sz="2600" dirty="0" smtClean="0"/>
              <a:t> </a:t>
            </a:r>
            <a:r>
              <a:rPr lang="en-US" sz="2600" dirty="0" err="1" smtClean="0"/>
              <a:t>nội</a:t>
            </a:r>
            <a:r>
              <a:rPr lang="en-US" sz="2600" dirty="0" smtClean="0"/>
              <a:t> dung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cho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tự</a:t>
            </a:r>
            <a:r>
              <a:rPr lang="en-US" sz="2600" dirty="0" smtClean="0"/>
              <a:t> do, </a:t>
            </a:r>
            <a:r>
              <a:rPr lang="en-US" sz="2600" dirty="0" err="1" smtClean="0"/>
              <a:t>quyền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động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hết</a:t>
            </a:r>
            <a:r>
              <a:rPr lang="en-US" sz="2600" dirty="0" smtClean="0"/>
              <a:t> </a:t>
            </a:r>
            <a:r>
              <a:rPr lang="en-US" sz="2600" dirty="0" err="1" smtClean="0"/>
              <a:t>tất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 </a:t>
            </a:r>
            <a:r>
              <a:rPr lang="en-US" sz="2600" dirty="0" err="1" smtClean="0"/>
              <a:t>thông</a:t>
            </a:r>
            <a:r>
              <a:rPr lang="en-US" sz="2600" dirty="0" smtClean="0"/>
              <a:t> tin </a:t>
            </a:r>
            <a:r>
              <a:rPr lang="en-US" sz="2600" dirty="0" err="1" smtClean="0"/>
              <a:t>ngay</a:t>
            </a:r>
            <a:r>
              <a:rPr lang="en-US" sz="2600" dirty="0" smtClean="0"/>
              <a:t>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đầu</a:t>
            </a:r>
            <a:r>
              <a:rPr lang="en-US" sz="2600" dirty="0" smtClean="0"/>
              <a:t> </a:t>
            </a:r>
            <a:r>
              <a:rPr lang="en-US" sz="2600" dirty="0" err="1" smtClean="0"/>
              <a:t>buổi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Lảng</a:t>
            </a:r>
            <a:r>
              <a:rPr lang="en-US" sz="2600" dirty="0" smtClean="0"/>
              <a:t> </a:t>
            </a:r>
            <a:r>
              <a:rPr lang="en-US" sz="2600" dirty="0" err="1" smtClean="0"/>
              <a:t>tránh</a:t>
            </a:r>
            <a:r>
              <a:rPr lang="en-US" sz="2600" dirty="0" smtClean="0"/>
              <a:t> ý </a:t>
            </a:r>
            <a:r>
              <a:rPr lang="en-US" sz="2600" dirty="0" err="1" smtClean="0"/>
              <a:t>kiến</a:t>
            </a:r>
            <a:r>
              <a:rPr lang="en-US" sz="2600" dirty="0" smtClean="0"/>
              <a:t> </a:t>
            </a:r>
            <a:r>
              <a:rPr lang="en-US" sz="2600" dirty="0" err="1" smtClean="0"/>
              <a:t>phản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hay </a:t>
            </a:r>
            <a:r>
              <a:rPr lang="en-US" sz="2600" dirty="0" err="1" smtClean="0"/>
              <a:t>nghi</a:t>
            </a:r>
            <a:r>
              <a:rPr lang="en-US" sz="2600" dirty="0" smtClean="0"/>
              <a:t> </a:t>
            </a:r>
            <a:r>
              <a:rPr lang="en-US" sz="2600" dirty="0" err="1" smtClean="0"/>
              <a:t>ngờ</a:t>
            </a:r>
            <a:r>
              <a:rPr lang="en-US" sz="2600" dirty="0" smtClean="0"/>
              <a:t>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chuẩn</a:t>
            </a:r>
            <a:r>
              <a:rPr lang="en-US" sz="2600" dirty="0" smtClean="0"/>
              <a:t> </a:t>
            </a:r>
            <a:r>
              <a:rPr lang="en-US" sz="2600" dirty="0" err="1" smtClean="0"/>
              <a:t>bị</a:t>
            </a:r>
            <a:r>
              <a:rPr lang="en-US" sz="2600" dirty="0" smtClean="0"/>
              <a:t> </a:t>
            </a:r>
            <a:r>
              <a:rPr lang="en-US" sz="2600" dirty="0" err="1" smtClean="0"/>
              <a:t>trước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</a:t>
            </a:r>
            <a:r>
              <a:rPr lang="en-US" sz="2600" dirty="0" err="1" smtClean="0"/>
              <a:t>hạn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dịch</a:t>
            </a:r>
            <a:r>
              <a:rPr lang="en-US" sz="2600" dirty="0" smtClean="0"/>
              <a:t> </a:t>
            </a:r>
            <a:r>
              <a:rPr lang="en-US" sz="2600" dirty="0" err="1" smtClean="0"/>
              <a:t>với</a:t>
            </a:r>
            <a:r>
              <a:rPr lang="en-US" sz="2600" dirty="0" smtClean="0"/>
              <a:t> </a:t>
            </a:r>
            <a:r>
              <a:rPr lang="en-US" sz="2600" dirty="0" err="1" smtClean="0"/>
              <a:t>người</a:t>
            </a:r>
            <a:r>
              <a:rPr lang="en-US" sz="2600" dirty="0" smtClean="0"/>
              <a:t> </a:t>
            </a:r>
            <a:r>
              <a:rPr lang="en-US" sz="2600" dirty="0" err="1" smtClean="0"/>
              <a:t>nước</a:t>
            </a:r>
            <a:r>
              <a:rPr lang="en-US" sz="2600" dirty="0" smtClean="0"/>
              <a:t> </a:t>
            </a:r>
            <a:r>
              <a:rPr lang="en-US" sz="2600" dirty="0" err="1" smtClean="0"/>
              <a:t>ngoài</a:t>
            </a:r>
            <a:r>
              <a:rPr lang="en-US" sz="2600" dirty="0" smtClean="0"/>
              <a:t>: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Tìm</a:t>
            </a:r>
            <a:r>
              <a:rPr lang="en-US" sz="2600" dirty="0" smtClean="0"/>
              <a:t> </a:t>
            </a:r>
            <a:r>
              <a:rPr lang="en-US" sz="2600" dirty="0" err="1" smtClean="0"/>
              <a:t>hiểu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sự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biệt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tác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phòng</a:t>
            </a:r>
            <a:r>
              <a:rPr lang="en-US" sz="2600" dirty="0" smtClean="0"/>
              <a:t>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ra</a:t>
            </a:r>
            <a:r>
              <a:rPr lang="en-US" sz="2600" dirty="0" smtClean="0"/>
              <a:t> </a:t>
            </a:r>
            <a:r>
              <a:rPr lang="en-US" sz="2600" dirty="0" err="1" smtClean="0"/>
              <a:t>nhận</a:t>
            </a:r>
            <a:r>
              <a:rPr lang="en-US" sz="2600" dirty="0" smtClean="0"/>
              <a:t> </a:t>
            </a:r>
            <a:r>
              <a:rPr lang="en-US" sz="2600" dirty="0" err="1" smtClean="0"/>
              <a:t>định</a:t>
            </a:r>
            <a:r>
              <a:rPr lang="en-US" sz="2600" dirty="0" smtClean="0"/>
              <a:t> </a:t>
            </a:r>
            <a:r>
              <a:rPr lang="en-US" sz="2600" dirty="0" err="1" smtClean="0"/>
              <a:t>chủ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 </a:t>
            </a:r>
            <a:r>
              <a:rPr lang="en-US" sz="2600" dirty="0" err="1" smtClean="0"/>
              <a:t>là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trọng</a:t>
            </a:r>
            <a:r>
              <a:rPr lang="en-US" sz="2600" dirty="0" smtClean="0"/>
              <a:t>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nối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Cẩn</a:t>
            </a:r>
            <a:r>
              <a:rPr lang="en-US" sz="2600" dirty="0" smtClean="0"/>
              <a:t> </a:t>
            </a:r>
            <a:r>
              <a:rPr lang="en-US" sz="2600" dirty="0" err="1" smtClean="0"/>
              <a:t>thận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ngôn</a:t>
            </a:r>
            <a:r>
              <a:rPr lang="en-US" sz="2600" dirty="0" smtClean="0"/>
              <a:t> </a:t>
            </a:r>
            <a:r>
              <a:rPr lang="en-US" sz="2600" dirty="0" err="1" smtClean="0"/>
              <a:t>ngữ</a:t>
            </a:r>
            <a:r>
              <a:rPr lang="en-US" sz="2600" dirty="0" smtClean="0"/>
              <a:t>, </a:t>
            </a:r>
            <a:r>
              <a:rPr lang="en-US" sz="2600" dirty="0" err="1" smtClean="0"/>
              <a:t>cử</a:t>
            </a:r>
            <a:r>
              <a:rPr lang="en-US" sz="2600" dirty="0" smtClean="0"/>
              <a:t> </a:t>
            </a:r>
            <a:r>
              <a:rPr lang="en-US" sz="2600" dirty="0" err="1" smtClean="0"/>
              <a:t>chỉ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ý </a:t>
            </a:r>
            <a:r>
              <a:rPr lang="en-US" sz="2600" dirty="0" err="1" smtClean="0"/>
              <a:t>nghĩa</a:t>
            </a:r>
            <a:r>
              <a:rPr lang="en-US" sz="2600" dirty="0" smtClean="0"/>
              <a:t> </a:t>
            </a:r>
            <a:r>
              <a:rPr lang="en-US" sz="2600" dirty="0" err="1" smtClean="0"/>
              <a:t>kèm</a:t>
            </a:r>
            <a:r>
              <a:rPr lang="en-US" sz="2600" dirty="0" smtClean="0"/>
              <a:t> </a:t>
            </a:r>
            <a:r>
              <a:rPr lang="en-US" sz="2600" dirty="0" err="1" smtClean="0"/>
              <a:t>theo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Với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nền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nhau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cách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nhau</a:t>
            </a:r>
            <a:r>
              <a:rPr lang="en-US" sz="2600" dirty="0" smtClean="0"/>
              <a:t>.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219201"/>
            <a:ext cx="8610600" cy="8382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err="1" smtClean="0"/>
              <a:t>Một</a:t>
            </a:r>
            <a:r>
              <a:rPr lang="en-US" sz="2600" dirty="0" smtClean="0"/>
              <a:t> </a:t>
            </a:r>
            <a:r>
              <a:rPr lang="en-US" sz="2600" dirty="0" err="1" smtClean="0"/>
              <a:t>số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biệt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bản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r>
              <a:rPr lang="en-US" sz="2600" dirty="0" smtClean="0"/>
              <a:t> </a:t>
            </a:r>
            <a:r>
              <a:rPr lang="en-US" sz="2600" dirty="0" err="1" smtClean="0"/>
              <a:t>giữa</a:t>
            </a:r>
            <a:r>
              <a:rPr lang="en-US" sz="2600" dirty="0" smtClean="0"/>
              <a:t> </a:t>
            </a:r>
            <a:r>
              <a:rPr lang="en-US" sz="2600" dirty="0" err="1" smtClean="0"/>
              <a:t>phương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Đông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phương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Tây</a:t>
            </a:r>
            <a:endParaRPr lang="en-US" sz="26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81000" y="2057400"/>
          <a:ext cx="8763000" cy="45284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800"/>
                <a:gridCol w="3505200"/>
                <a:gridCol w="3429000"/>
              </a:tblGrid>
              <a:tr h="66402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/>
                        <a:t>Khác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biệt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/>
                        <a:t>Phương</a:t>
                      </a:r>
                      <a:r>
                        <a:rPr lang="en-US" sz="2400" b="1" baseline="0" dirty="0" err="1" smtClean="0"/>
                        <a:t>Tây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/>
                        <a:t>Phương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Đông</a:t>
                      </a:r>
                      <a:endParaRPr lang="en-US" sz="2400" b="1" dirty="0"/>
                    </a:p>
                  </a:txBody>
                  <a:tcPr/>
                </a:tc>
              </a:tr>
              <a:tr h="664029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Phong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tục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tập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quán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Chú</a:t>
                      </a:r>
                      <a:r>
                        <a:rPr lang="en-US" sz="2400" baseline="0" dirty="0" smtClean="0"/>
                        <a:t> ý </a:t>
                      </a:r>
                      <a:r>
                        <a:rPr lang="en-US" sz="2400" baseline="0" dirty="0" err="1" smtClean="0"/>
                        <a:t>tới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các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quyền</a:t>
                      </a:r>
                      <a:r>
                        <a:rPr lang="en-US" sz="2400" baseline="0" dirty="0" smtClean="0"/>
                        <a:t>, </a:t>
                      </a:r>
                      <a:r>
                        <a:rPr lang="en-US" sz="2400" baseline="0" dirty="0" err="1" smtClean="0"/>
                        <a:t>mục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đích</a:t>
                      </a:r>
                      <a:r>
                        <a:rPr lang="en-US" sz="2400" baseline="0" dirty="0" smtClean="0"/>
                        <a:t> ý </a:t>
                      </a:r>
                      <a:r>
                        <a:rPr lang="en-US" sz="2400" baseline="0" dirty="0" err="1" smtClean="0"/>
                        <a:t>muốn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riêng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của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từng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người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Chí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trọng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tới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tính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cộng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đồng</a:t>
                      </a:r>
                      <a:endParaRPr lang="en-US" sz="2400" dirty="0"/>
                    </a:p>
                  </a:txBody>
                  <a:tcPr/>
                </a:tc>
              </a:tr>
              <a:tr h="664029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Đổ</a:t>
                      </a:r>
                      <a:r>
                        <a:rPr lang="en-US" sz="2400" baseline="0" dirty="0" err="1" smtClean="0"/>
                        <a:t>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mới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Coi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trọng</a:t>
                      </a:r>
                      <a:r>
                        <a:rPr lang="en-US" sz="2400" baseline="0" dirty="0" smtClean="0"/>
                        <a:t> ý </a:t>
                      </a:r>
                      <a:r>
                        <a:rPr lang="en-US" sz="2400" baseline="0" dirty="0" err="1" smtClean="0"/>
                        <a:t>nghĩ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mới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Coi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trọng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phong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tục</a:t>
                      </a:r>
                      <a:r>
                        <a:rPr lang="en-US" sz="2400" baseline="0" dirty="0" smtClean="0"/>
                        <a:t>, </a:t>
                      </a:r>
                      <a:r>
                        <a:rPr lang="en-US" sz="2400" baseline="0" dirty="0" err="1" smtClean="0"/>
                        <a:t>tính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kế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thừa</a:t>
                      </a:r>
                      <a:endParaRPr lang="en-US" sz="2400" dirty="0"/>
                    </a:p>
                  </a:txBody>
                  <a:tcPr/>
                </a:tc>
              </a:tr>
              <a:tr h="664029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Năng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động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Có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tính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năng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động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cao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Ít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năng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động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hơn</a:t>
                      </a:r>
                      <a:endParaRPr lang="en-US" sz="2400" dirty="0"/>
                    </a:p>
                  </a:txBody>
                  <a:tcPr/>
                </a:tc>
              </a:tr>
              <a:tr h="664029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Diễn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cảm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Mạnh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dạn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biểu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hiện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cảm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xúc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một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cách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tự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nhiên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Thường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bộc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lộ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cảm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xúc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mạnh</a:t>
                      </a:r>
                      <a:r>
                        <a:rPr lang="en-US" sz="2400" baseline="0" dirty="0" smtClean="0"/>
                        <a:t> ở </a:t>
                      </a:r>
                      <a:r>
                        <a:rPr lang="en-US" sz="2400" baseline="0" dirty="0" err="1" smtClean="0"/>
                        <a:t>nơi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công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cộng</a:t>
                      </a: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219201"/>
            <a:ext cx="8610600" cy="8382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err="1" smtClean="0"/>
              <a:t>Một</a:t>
            </a:r>
            <a:r>
              <a:rPr lang="en-US" sz="2600" dirty="0" smtClean="0"/>
              <a:t> </a:t>
            </a:r>
            <a:r>
              <a:rPr lang="en-US" sz="2600" dirty="0" err="1" smtClean="0"/>
              <a:t>số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biệt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bản</a:t>
            </a:r>
            <a:r>
              <a:rPr lang="en-US" sz="2600" dirty="0" smtClean="0"/>
              <a:t>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văn</a:t>
            </a:r>
            <a:r>
              <a:rPr lang="en-US" sz="2600" dirty="0" smtClean="0"/>
              <a:t> </a:t>
            </a:r>
            <a:r>
              <a:rPr lang="en-US" sz="2600" dirty="0" err="1" smtClean="0"/>
              <a:t>hóa</a:t>
            </a:r>
            <a:r>
              <a:rPr lang="en-US" sz="2600" dirty="0" smtClean="0"/>
              <a:t> </a:t>
            </a:r>
            <a:r>
              <a:rPr lang="en-US" sz="2600" dirty="0" err="1" smtClean="0"/>
              <a:t>giữa</a:t>
            </a:r>
            <a:r>
              <a:rPr lang="en-US" sz="2600" dirty="0" smtClean="0"/>
              <a:t> </a:t>
            </a:r>
            <a:r>
              <a:rPr lang="en-US" sz="2600" dirty="0" err="1" smtClean="0"/>
              <a:t>phương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Đông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phương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Tây</a:t>
            </a:r>
            <a:endParaRPr lang="en-US" sz="26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81000" y="2057400"/>
          <a:ext cx="8763000" cy="46873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800"/>
                <a:gridCol w="3505200"/>
                <a:gridCol w="3429000"/>
              </a:tblGrid>
              <a:tr h="66402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/>
                        <a:t>Khác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biệt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/>
                        <a:t>Phương</a:t>
                      </a:r>
                      <a:r>
                        <a:rPr lang="en-US" sz="2400" b="1" baseline="0" dirty="0" err="1" smtClean="0"/>
                        <a:t>Tây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/>
                        <a:t>Phương</a:t>
                      </a:r>
                      <a:r>
                        <a:rPr lang="en-US" sz="2400" b="1" baseline="0" dirty="0" smtClean="0"/>
                        <a:t> </a:t>
                      </a:r>
                      <a:r>
                        <a:rPr lang="en-US" sz="2400" b="1" baseline="0" dirty="0" err="1" smtClean="0"/>
                        <a:t>Đông</a:t>
                      </a:r>
                      <a:endParaRPr lang="en-US" sz="2400" b="1" dirty="0"/>
                    </a:p>
                  </a:txBody>
                  <a:tcPr/>
                </a:tc>
              </a:tr>
              <a:tr h="664029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Mất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uy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tín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Sau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đó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vẫn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hoạt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động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bình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thường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Tổn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hại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đến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công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việc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sau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này</a:t>
                      </a:r>
                      <a:endParaRPr lang="en-US" sz="2400" dirty="0"/>
                    </a:p>
                  </a:txBody>
                  <a:tcPr/>
                </a:tc>
              </a:tr>
              <a:tr h="664029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Quyết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định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Quyết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định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dựa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trên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số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liệu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Quyết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định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dựa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trên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trực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giác</a:t>
                      </a:r>
                      <a:endParaRPr lang="en-US" sz="2400" dirty="0"/>
                    </a:p>
                  </a:txBody>
                  <a:tcPr/>
                </a:tc>
              </a:tr>
              <a:tr h="664029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Thời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gian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Là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một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mối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bận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tâm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chủ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yếu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Kết</a:t>
                      </a:r>
                      <a:r>
                        <a:rPr lang="en-US" sz="2400" dirty="0" smtClean="0"/>
                        <a:t> </a:t>
                      </a:r>
                      <a:r>
                        <a:rPr lang="en-US" sz="2400" dirty="0" err="1" smtClean="0"/>
                        <a:t>quả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công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việc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có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giá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trị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hơn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tiến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độ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thực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hiện</a:t>
                      </a:r>
                      <a:endParaRPr lang="en-US" sz="2400" dirty="0"/>
                    </a:p>
                  </a:txBody>
                  <a:tcPr/>
                </a:tc>
              </a:tr>
              <a:tr h="664029"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Luật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pháp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vào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đạo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đức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Tôn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trọng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luật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pháp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/>
                        <a:t>Sống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theo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đạo</a:t>
                      </a:r>
                      <a:r>
                        <a:rPr lang="en-US" sz="2400" baseline="0" dirty="0" smtClean="0"/>
                        <a:t> </a:t>
                      </a:r>
                      <a:r>
                        <a:rPr lang="en-US" sz="2400" baseline="0" dirty="0" err="1" smtClean="0"/>
                        <a:t>đức</a:t>
                      </a:r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Chuẩn</a:t>
            </a:r>
            <a:r>
              <a:rPr lang="en-US" sz="2600" dirty="0" smtClean="0"/>
              <a:t> </a:t>
            </a:r>
            <a:r>
              <a:rPr lang="en-US" sz="2600" dirty="0" err="1" smtClean="0"/>
              <a:t>bị</a:t>
            </a:r>
            <a:r>
              <a:rPr lang="en-US" sz="2600" dirty="0" smtClean="0"/>
              <a:t> </a:t>
            </a:r>
            <a:r>
              <a:rPr lang="en-US" sz="2600" dirty="0" err="1" smtClean="0"/>
              <a:t>tài</a:t>
            </a:r>
            <a:r>
              <a:rPr lang="en-US" sz="2600" dirty="0" smtClean="0"/>
              <a:t> </a:t>
            </a:r>
            <a:r>
              <a:rPr lang="en-US" sz="2600" dirty="0" err="1" smtClean="0"/>
              <a:t>liệu</a:t>
            </a:r>
            <a:r>
              <a:rPr lang="en-US" sz="2600" dirty="0" smtClean="0"/>
              <a:t>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Danh</a:t>
            </a:r>
            <a:r>
              <a:rPr lang="en-US" sz="2600" dirty="0" smtClean="0"/>
              <a:t> </a:t>
            </a:r>
            <a:r>
              <a:rPr lang="en-US" sz="2600" dirty="0" err="1" smtClean="0"/>
              <a:t>thiếp</a:t>
            </a:r>
            <a:r>
              <a:rPr lang="en-US" sz="2600" dirty="0" smtClean="0"/>
              <a:t>, catalogue…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thông</a:t>
            </a:r>
            <a:r>
              <a:rPr lang="en-US" sz="2600" dirty="0" smtClean="0"/>
              <a:t> tin </a:t>
            </a:r>
            <a:r>
              <a:rPr lang="en-US" sz="2600" dirty="0" err="1" smtClean="0"/>
              <a:t>về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, </a:t>
            </a:r>
            <a:r>
              <a:rPr lang="en-US" sz="2600" dirty="0" err="1" smtClean="0"/>
              <a:t>thành</a:t>
            </a:r>
            <a:r>
              <a:rPr lang="en-US" sz="2600" dirty="0" smtClean="0"/>
              <a:t> </a:t>
            </a:r>
            <a:r>
              <a:rPr lang="en-US" sz="2600" dirty="0" err="1" smtClean="0"/>
              <a:t>phẩm</a:t>
            </a:r>
            <a:r>
              <a:rPr lang="en-US" sz="2600" dirty="0" smtClean="0"/>
              <a:t>, </a:t>
            </a:r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cách</a:t>
            </a:r>
            <a:r>
              <a:rPr lang="en-US" sz="2600" dirty="0" smtClean="0"/>
              <a:t> </a:t>
            </a:r>
            <a:r>
              <a:rPr lang="en-US" sz="2600" dirty="0" err="1" smtClean="0"/>
              <a:t>sản</a:t>
            </a:r>
            <a:r>
              <a:rPr lang="en-US" sz="2600" dirty="0" smtClean="0"/>
              <a:t> </a:t>
            </a:r>
            <a:r>
              <a:rPr lang="en-US" sz="2600" dirty="0" err="1" smtClean="0"/>
              <a:t>phẩm</a:t>
            </a:r>
            <a:r>
              <a:rPr lang="en-US" sz="2600" dirty="0" smtClean="0"/>
              <a:t>, </a:t>
            </a:r>
            <a:r>
              <a:rPr lang="en-US" sz="2600" dirty="0" err="1" smtClean="0"/>
              <a:t>đóng</a:t>
            </a:r>
            <a:r>
              <a:rPr lang="en-US" sz="2600" dirty="0" smtClean="0"/>
              <a:t> </a:t>
            </a:r>
            <a:r>
              <a:rPr lang="en-US" sz="2600" dirty="0" err="1" smtClean="0"/>
              <a:t>gói</a:t>
            </a:r>
            <a:r>
              <a:rPr lang="en-US" sz="2600" dirty="0" smtClean="0"/>
              <a:t>, </a:t>
            </a:r>
            <a:r>
              <a:rPr lang="en-US" sz="2600" dirty="0" err="1" smtClean="0"/>
              <a:t>số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, </a:t>
            </a:r>
            <a:r>
              <a:rPr lang="en-US" sz="2600" dirty="0" err="1" smtClean="0"/>
              <a:t>giao</a:t>
            </a:r>
            <a:r>
              <a:rPr lang="en-US" sz="2600" dirty="0" smtClean="0"/>
              <a:t> </a:t>
            </a:r>
            <a:r>
              <a:rPr lang="en-US" sz="2600" dirty="0" err="1" smtClean="0"/>
              <a:t>hàng</a:t>
            </a:r>
            <a:r>
              <a:rPr lang="en-US" sz="2600" dirty="0" smtClean="0"/>
              <a:t>….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Mẫu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r>
              <a:rPr lang="en-US" sz="2600" dirty="0" smtClean="0"/>
              <a:t>/ </a:t>
            </a:r>
            <a:r>
              <a:rPr lang="en-US" sz="2600" dirty="0" err="1" smtClean="0"/>
              <a:t>sổ</a:t>
            </a:r>
            <a:r>
              <a:rPr lang="en-US" sz="2600" dirty="0" smtClean="0"/>
              <a:t> </a:t>
            </a:r>
            <a:r>
              <a:rPr lang="en-US" sz="2600" dirty="0" err="1" smtClean="0"/>
              <a:t>ghi</a:t>
            </a:r>
            <a:r>
              <a:rPr lang="en-US" sz="2600" dirty="0" smtClean="0"/>
              <a:t> </a:t>
            </a:r>
            <a:r>
              <a:rPr lang="en-US" sz="2600" dirty="0" err="1" smtClean="0"/>
              <a:t>chép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Bắt</a:t>
            </a:r>
            <a:r>
              <a:rPr lang="en-US" sz="2600" dirty="0" smtClean="0"/>
              <a:t> </a:t>
            </a:r>
            <a:r>
              <a:rPr lang="en-US" sz="2600" dirty="0" err="1" smtClean="0"/>
              <a:t>đầu</a:t>
            </a:r>
            <a:r>
              <a:rPr lang="en-US" sz="2600" dirty="0" smtClean="0"/>
              <a:t> </a:t>
            </a:r>
            <a:r>
              <a:rPr lang="en-US" sz="2600" dirty="0" err="1" smtClean="0"/>
              <a:t>bằng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ai</a:t>
            </a:r>
            <a:r>
              <a:rPr lang="en-US" sz="2600" dirty="0" smtClean="0"/>
              <a:t> </a:t>
            </a:r>
            <a:r>
              <a:rPr lang="en-US" sz="2600" dirty="0" err="1" smtClean="0"/>
              <a:t>bàn</a:t>
            </a:r>
            <a:r>
              <a:rPr lang="en-US" sz="2600" dirty="0" smtClean="0"/>
              <a:t> </a:t>
            </a:r>
            <a:r>
              <a:rPr lang="en-US" sz="2600" dirty="0" err="1" smtClean="0"/>
              <a:t>cãi</a:t>
            </a:r>
            <a:r>
              <a:rPr lang="en-US" sz="2600" dirty="0" smtClean="0"/>
              <a:t> </a:t>
            </a:r>
            <a:r>
              <a:rPr lang="en-US" sz="2600" dirty="0" err="1" smtClean="0"/>
              <a:t>tranh</a:t>
            </a:r>
            <a:r>
              <a:rPr lang="en-US" sz="2600" dirty="0" smtClean="0"/>
              <a:t> </a:t>
            </a:r>
            <a:r>
              <a:rPr lang="en-US" sz="2600" dirty="0" err="1" smtClean="0"/>
              <a:t>luận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Triển</a:t>
            </a:r>
            <a:r>
              <a:rPr lang="en-US" sz="2600" dirty="0" smtClean="0"/>
              <a:t> </a:t>
            </a:r>
            <a:r>
              <a:rPr lang="en-US" sz="2600" dirty="0" err="1" smtClean="0"/>
              <a:t>khai</a:t>
            </a:r>
            <a:r>
              <a:rPr lang="en-US" sz="2600" dirty="0" smtClean="0"/>
              <a:t> </a:t>
            </a:r>
            <a:r>
              <a:rPr lang="en-US" sz="2600" dirty="0" err="1" smtClean="0"/>
              <a:t>nội</a:t>
            </a:r>
            <a:r>
              <a:rPr lang="en-US" sz="2600" dirty="0" smtClean="0"/>
              <a:t> dung </a:t>
            </a:r>
            <a:r>
              <a:rPr lang="en-US" sz="2600" dirty="0" err="1" smtClean="0"/>
              <a:t>chính</a:t>
            </a:r>
            <a:r>
              <a:rPr lang="en-US" sz="2600" dirty="0" smtClean="0"/>
              <a:t> </a:t>
            </a:r>
            <a:r>
              <a:rPr lang="en-US" sz="2600" dirty="0" err="1" smtClean="0"/>
              <a:t>liên</a:t>
            </a:r>
            <a:r>
              <a:rPr lang="en-US" sz="2600" dirty="0" smtClean="0"/>
              <a:t> </a:t>
            </a:r>
            <a:r>
              <a:rPr lang="en-US" sz="2600" dirty="0" err="1" smtClean="0"/>
              <a:t>quan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khoản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hợp</a:t>
            </a:r>
            <a:r>
              <a:rPr lang="en-US" sz="2600" dirty="0" smtClean="0"/>
              <a:t> </a:t>
            </a:r>
            <a:r>
              <a:rPr lang="en-US" sz="2600" dirty="0" err="1" smtClean="0"/>
              <a:t>đồng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chỉ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cập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 </a:t>
            </a:r>
            <a:r>
              <a:rPr lang="en-US" sz="2600" dirty="0" err="1" smtClean="0"/>
              <a:t>thành</a:t>
            </a:r>
            <a:r>
              <a:rPr lang="en-US" sz="2600" dirty="0" smtClean="0"/>
              <a:t> </a:t>
            </a:r>
            <a:r>
              <a:rPr lang="en-US" sz="2600" dirty="0" err="1" smtClean="0"/>
              <a:t>công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mà</a:t>
            </a:r>
            <a:r>
              <a:rPr lang="en-US" sz="2600" dirty="0" smtClean="0"/>
              <a:t> </a:t>
            </a:r>
            <a:r>
              <a:rPr lang="en-US" sz="2600" dirty="0" err="1" smtClean="0"/>
              <a:t>cả</a:t>
            </a:r>
            <a:r>
              <a:rPr lang="en-US" sz="2600" dirty="0" smtClean="0"/>
              <a:t> </a:t>
            </a:r>
            <a:r>
              <a:rPr lang="en-US" sz="2600" dirty="0" err="1" smtClean="0"/>
              <a:t>mặt</a:t>
            </a:r>
            <a:r>
              <a:rPr lang="en-US" sz="2600" dirty="0" smtClean="0"/>
              <a:t> </a:t>
            </a:r>
            <a:r>
              <a:rPr lang="en-US" sz="2600" dirty="0" err="1" smtClean="0"/>
              <a:t>trái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8610600" cy="42973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thương</a:t>
            </a:r>
            <a:r>
              <a:rPr lang="en-US" sz="2600" dirty="0" smtClean="0"/>
              <a:t> </a:t>
            </a:r>
            <a:r>
              <a:rPr lang="en-US" sz="2600" dirty="0" err="1" smtClean="0"/>
              <a:t>lượng</a:t>
            </a:r>
            <a:r>
              <a:rPr lang="en-US" sz="2600" dirty="0" smtClean="0"/>
              <a:t>:</a:t>
            </a:r>
          </a:p>
          <a:p>
            <a:r>
              <a:rPr lang="en-US" sz="2600" dirty="0" err="1" smtClean="0"/>
              <a:t>Quy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	-  </a:t>
            </a:r>
            <a:r>
              <a:rPr lang="en-US" sz="2600" dirty="0" err="1" smtClean="0"/>
              <a:t>Nghe</a:t>
            </a:r>
            <a:r>
              <a:rPr lang="en-US" sz="2600" dirty="0" smtClean="0"/>
              <a:t> </a:t>
            </a:r>
            <a:r>
              <a:rPr lang="en-US" sz="2600" dirty="0" err="1" smtClean="0"/>
              <a:t>cẩn</a:t>
            </a:r>
            <a:r>
              <a:rPr lang="en-US" sz="2600" dirty="0" smtClean="0"/>
              <a:t> </a:t>
            </a:r>
            <a:r>
              <a:rPr lang="en-US" sz="2600" dirty="0" err="1" smtClean="0"/>
              <a:t>thận</a:t>
            </a:r>
            <a:r>
              <a:rPr lang="en-US" sz="2600" dirty="0" smtClean="0"/>
              <a:t> </a:t>
            </a:r>
            <a:r>
              <a:rPr lang="en-US" sz="2600" dirty="0" err="1" smtClean="0"/>
              <a:t>phía</a:t>
            </a:r>
            <a:r>
              <a:rPr lang="en-US" sz="2600" dirty="0" smtClean="0"/>
              <a:t> </a:t>
            </a:r>
            <a:r>
              <a:rPr lang="en-US" sz="2600" dirty="0" err="1" smtClean="0"/>
              <a:t>bên</a:t>
            </a:r>
            <a:r>
              <a:rPr lang="en-US" sz="2600" dirty="0" smtClean="0"/>
              <a:t> </a:t>
            </a:r>
            <a:r>
              <a:rPr lang="en-US" sz="2600" dirty="0" err="1" smtClean="0"/>
              <a:t>kia</a:t>
            </a:r>
            <a:r>
              <a:rPr lang="en-US" sz="2600" dirty="0" smtClean="0"/>
              <a:t>, </a:t>
            </a:r>
            <a:r>
              <a:rPr lang="en-US" sz="2600" dirty="0" err="1" smtClean="0"/>
              <a:t>nếu</a:t>
            </a:r>
            <a:r>
              <a:rPr lang="en-US" sz="2600" dirty="0" smtClean="0"/>
              <a:t> </a:t>
            </a:r>
            <a:r>
              <a:rPr lang="en-US" sz="2600" dirty="0" err="1" smtClean="0"/>
              <a:t>cần</a:t>
            </a:r>
            <a:r>
              <a:rPr lang="en-US" sz="2600" dirty="0" smtClean="0"/>
              <a:t> </a:t>
            </a:r>
            <a:r>
              <a:rPr lang="en-US" sz="2600" dirty="0" err="1" smtClean="0"/>
              <a:t>thì</a:t>
            </a:r>
            <a:r>
              <a:rPr lang="en-US" sz="2600" dirty="0" smtClean="0"/>
              <a:t> </a:t>
            </a:r>
            <a:r>
              <a:rPr lang="en-US" sz="2600" dirty="0" err="1" smtClean="0"/>
              <a:t>sử</a:t>
            </a:r>
            <a:r>
              <a:rPr lang="en-US" sz="2600" dirty="0" smtClean="0"/>
              <a:t> </a:t>
            </a:r>
            <a:r>
              <a:rPr lang="en-US" sz="2600" dirty="0" err="1" smtClean="0"/>
              <a:t>dụng</a:t>
            </a:r>
            <a:r>
              <a:rPr lang="en-US" sz="2600" dirty="0" smtClean="0"/>
              <a:t> </a:t>
            </a:r>
            <a:r>
              <a:rPr lang="en-US" sz="2600" dirty="0" err="1" smtClean="0"/>
              <a:t>biên</a:t>
            </a:r>
            <a:r>
              <a:rPr lang="en-US" sz="2600" dirty="0" smtClean="0"/>
              <a:t> </a:t>
            </a:r>
            <a:r>
              <a:rPr lang="en-US" sz="2600" dirty="0" err="1" smtClean="0"/>
              <a:t>dịch</a:t>
            </a:r>
            <a:r>
              <a:rPr lang="en-US" sz="2600" dirty="0" smtClean="0"/>
              <a:t>, </a:t>
            </a:r>
            <a:r>
              <a:rPr lang="en-US" sz="2600" dirty="0" err="1" smtClean="0"/>
              <a:t>nên</a:t>
            </a:r>
            <a:r>
              <a:rPr lang="en-US" sz="2600" dirty="0" smtClean="0"/>
              <a:t> </a:t>
            </a:r>
            <a:r>
              <a:rPr lang="en-US" sz="2600" dirty="0" err="1" smtClean="0"/>
              <a:t>hỏi</a:t>
            </a:r>
            <a:r>
              <a:rPr lang="en-US" sz="2600" dirty="0" smtClean="0"/>
              <a:t> </a:t>
            </a:r>
            <a:r>
              <a:rPr lang="en-US" sz="2600" dirty="0" err="1" smtClean="0"/>
              <a:t>lại</a:t>
            </a:r>
            <a:r>
              <a:rPr lang="en-US" sz="2600" dirty="0" smtClean="0"/>
              <a:t> </a:t>
            </a:r>
            <a:r>
              <a:rPr lang="en-US" sz="2600" dirty="0" err="1" smtClean="0"/>
              <a:t>rõ</a:t>
            </a:r>
            <a:r>
              <a:rPr lang="en-US" sz="2600" dirty="0" smtClean="0"/>
              <a:t> ý.</a:t>
            </a:r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đưa</a:t>
            </a:r>
            <a:r>
              <a:rPr lang="en-US" sz="2600" dirty="0" smtClean="0"/>
              <a:t> </a:t>
            </a:r>
            <a:r>
              <a:rPr lang="en-US" sz="2600" dirty="0" err="1" smtClean="0"/>
              <a:t>ra</a:t>
            </a:r>
            <a:r>
              <a:rPr lang="en-US" sz="2600" dirty="0" smtClean="0"/>
              <a:t> </a:t>
            </a:r>
            <a:r>
              <a:rPr lang="en-US" sz="2600" dirty="0" err="1" smtClean="0"/>
              <a:t>một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nghị</a:t>
            </a:r>
            <a:r>
              <a:rPr lang="en-US" sz="2600" dirty="0" smtClean="0"/>
              <a:t> </a:t>
            </a:r>
            <a:r>
              <a:rPr lang="en-US" sz="2600" dirty="0" err="1" smtClean="0"/>
              <a:t>nào</a:t>
            </a:r>
            <a:r>
              <a:rPr lang="en-US" sz="2600" dirty="0" smtClean="0"/>
              <a:t> </a:t>
            </a:r>
            <a:r>
              <a:rPr lang="en-US" sz="2600" dirty="0" err="1" smtClean="0"/>
              <a:t>đó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hiện</a:t>
            </a:r>
            <a:r>
              <a:rPr lang="en-US" sz="2600" dirty="0" smtClean="0"/>
              <a:t> </a:t>
            </a:r>
            <a:r>
              <a:rPr lang="en-US" sz="2600" dirty="0" err="1" smtClean="0"/>
              <a:t>càng</a:t>
            </a:r>
            <a:r>
              <a:rPr lang="en-US" sz="2600" dirty="0" smtClean="0"/>
              <a:t> </a:t>
            </a:r>
            <a:r>
              <a:rPr lang="en-US" sz="2600" dirty="0" err="1" smtClean="0"/>
              <a:t>ít</a:t>
            </a:r>
            <a:r>
              <a:rPr lang="en-US" sz="2600" dirty="0" smtClean="0"/>
              <a:t> </a:t>
            </a:r>
            <a:r>
              <a:rPr lang="en-US" sz="2600" dirty="0" err="1" smtClean="0"/>
              <a:t>cảm</a:t>
            </a:r>
            <a:r>
              <a:rPr lang="en-US" sz="2600" dirty="0" smtClean="0"/>
              <a:t> </a:t>
            </a:r>
            <a:r>
              <a:rPr lang="en-US" sz="2600" dirty="0" err="1" smtClean="0"/>
              <a:t>xúc</a:t>
            </a:r>
            <a:r>
              <a:rPr lang="en-US" sz="2600" dirty="0" smtClean="0"/>
              <a:t> </a:t>
            </a:r>
            <a:r>
              <a:rPr lang="en-US" sz="2600" dirty="0" err="1" smtClean="0"/>
              <a:t>càng</a:t>
            </a:r>
            <a:r>
              <a:rPr lang="en-US" sz="2600" dirty="0" smtClean="0"/>
              <a:t> </a:t>
            </a:r>
            <a:r>
              <a:rPr lang="en-US" sz="2600" dirty="0" err="1" smtClean="0"/>
              <a:t>tốt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Sử</a:t>
            </a:r>
            <a:r>
              <a:rPr lang="en-US" sz="2600" dirty="0" smtClean="0"/>
              <a:t> </a:t>
            </a:r>
            <a:r>
              <a:rPr lang="en-US" sz="2600" dirty="0" err="1" smtClean="0"/>
              <a:t>dụng</a:t>
            </a:r>
            <a:r>
              <a:rPr lang="en-US" sz="2600" dirty="0" smtClean="0"/>
              <a:t> </a:t>
            </a:r>
            <a:r>
              <a:rPr lang="en-US" sz="2600" dirty="0" err="1" smtClean="0"/>
              <a:t>câu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kiện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tình</a:t>
            </a:r>
            <a:r>
              <a:rPr lang="en-US" sz="2600" dirty="0" smtClean="0"/>
              <a:t> </a:t>
            </a:r>
            <a:r>
              <a:rPr lang="en-US" sz="2600" dirty="0" err="1" smtClean="0"/>
              <a:t>huống</a:t>
            </a:r>
            <a:r>
              <a:rPr lang="en-US" sz="2600" dirty="0" smtClean="0"/>
              <a:t> </a:t>
            </a:r>
            <a:r>
              <a:rPr lang="en-US" sz="2600" dirty="0" err="1" smtClean="0"/>
              <a:t>không</a:t>
            </a:r>
            <a:r>
              <a:rPr lang="en-US" sz="2600" dirty="0" smtClean="0"/>
              <a:t> </a:t>
            </a:r>
            <a:r>
              <a:rPr lang="en-US" sz="2600" dirty="0" err="1" smtClean="0"/>
              <a:t>thuận</a:t>
            </a:r>
            <a:r>
              <a:rPr lang="en-US" sz="2600" dirty="0" smtClean="0"/>
              <a:t> </a:t>
            </a:r>
            <a:r>
              <a:rPr lang="en-US" sz="2600" dirty="0" err="1" smtClean="0"/>
              <a:t>lợi</a:t>
            </a:r>
            <a:r>
              <a:rPr lang="en-US" sz="2600" dirty="0" smtClean="0"/>
              <a:t> </a:t>
            </a:r>
            <a:r>
              <a:rPr lang="en-US" sz="2600" dirty="0" err="1" smtClean="0"/>
              <a:t>có</a:t>
            </a:r>
            <a:r>
              <a:rPr lang="en-US" sz="2600" dirty="0" smtClean="0"/>
              <a:t> </a:t>
            </a:r>
            <a:r>
              <a:rPr lang="en-US" sz="2600" dirty="0" err="1" smtClean="0"/>
              <a:t>thể</a:t>
            </a:r>
            <a:r>
              <a:rPr lang="en-US" sz="2600" dirty="0" smtClean="0"/>
              <a:t> </a:t>
            </a:r>
            <a:r>
              <a:rPr lang="en-US" sz="2600" dirty="0" err="1" smtClean="0"/>
              <a:t>xin</a:t>
            </a:r>
            <a:r>
              <a:rPr lang="en-US" sz="2600" dirty="0" smtClean="0"/>
              <a:t> </a:t>
            </a:r>
            <a:r>
              <a:rPr lang="en-US" sz="2600" dirty="0" err="1" smtClean="0"/>
              <a:t>giải</a:t>
            </a:r>
            <a:r>
              <a:rPr lang="en-US" sz="2600" dirty="0" smtClean="0"/>
              <a:t> </a:t>
            </a:r>
            <a:r>
              <a:rPr lang="en-US" sz="2600" dirty="0" err="1" smtClean="0"/>
              <a:t>lao</a:t>
            </a:r>
            <a:r>
              <a:rPr lang="en-US" sz="2600" dirty="0" smtClean="0"/>
              <a:t>, </a:t>
            </a:r>
            <a:r>
              <a:rPr lang="en-US" sz="2600" dirty="0" err="1" smtClean="0"/>
              <a:t>hoặc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nghị</a:t>
            </a:r>
            <a:r>
              <a:rPr lang="en-US" sz="2600" dirty="0" smtClean="0"/>
              <a:t> </a:t>
            </a:r>
            <a:r>
              <a:rPr lang="en-US" sz="2600" dirty="0" err="1" smtClean="0"/>
              <a:t>điểm</a:t>
            </a:r>
            <a:r>
              <a:rPr lang="en-US" sz="2600" dirty="0" smtClean="0"/>
              <a:t> </a:t>
            </a:r>
            <a:r>
              <a:rPr lang="en-US" sz="2600" dirty="0" err="1" smtClean="0"/>
              <a:t>này</a:t>
            </a:r>
            <a:r>
              <a:rPr lang="en-US" sz="2600" dirty="0" smtClean="0"/>
              <a:t> </a:t>
            </a:r>
            <a:r>
              <a:rPr lang="en-US" sz="2600" dirty="0" err="1" smtClean="0"/>
              <a:t>sẽ</a:t>
            </a:r>
            <a:r>
              <a:rPr lang="en-US" sz="2600" dirty="0" smtClean="0"/>
              <a:t> </a:t>
            </a:r>
            <a:r>
              <a:rPr lang="en-US" sz="2600" dirty="0" err="1" smtClean="0"/>
              <a:t>đàm</a:t>
            </a:r>
            <a:r>
              <a:rPr lang="en-US" sz="2600" dirty="0" smtClean="0"/>
              <a:t> </a:t>
            </a:r>
            <a:r>
              <a:rPr lang="en-US" sz="2600" dirty="0" err="1" smtClean="0"/>
              <a:t>phán</a:t>
            </a:r>
            <a:r>
              <a:rPr lang="en-US" sz="2600" dirty="0" smtClean="0"/>
              <a:t> </a:t>
            </a:r>
            <a:r>
              <a:rPr lang="en-US" sz="2600" dirty="0" err="1" smtClean="0"/>
              <a:t>sau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-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thúc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đê</a:t>
            </a:r>
            <a:r>
              <a:rPr lang="en-US" sz="2600" dirty="0" smtClean="0"/>
              <a:t>: </a:t>
            </a:r>
            <a:r>
              <a:rPr lang="en-US" sz="2600" dirty="0" err="1" smtClean="0"/>
              <a:t>tóm</a:t>
            </a:r>
            <a:r>
              <a:rPr lang="en-US" sz="2600" dirty="0" smtClean="0"/>
              <a:t> </a:t>
            </a:r>
            <a:r>
              <a:rPr lang="en-US" sz="2600" dirty="0" err="1" smtClean="0"/>
              <a:t>tắt</a:t>
            </a:r>
            <a:r>
              <a:rPr lang="en-US" sz="2600" dirty="0" smtClean="0"/>
              <a:t> </a:t>
            </a:r>
            <a:r>
              <a:rPr lang="en-US" sz="2600" dirty="0" err="1" smtClean="0"/>
              <a:t>lại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vấn</a:t>
            </a:r>
            <a:r>
              <a:rPr lang="en-US" sz="2600" dirty="0" smtClean="0"/>
              <a:t> </a:t>
            </a:r>
            <a:r>
              <a:rPr lang="en-US" sz="2600" dirty="0" err="1" smtClean="0"/>
              <a:t>đề</a:t>
            </a:r>
            <a:r>
              <a:rPr lang="en-US" sz="2600" dirty="0" smtClean="0"/>
              <a:t> </a:t>
            </a:r>
            <a:r>
              <a:rPr lang="en-US" sz="2600" dirty="0" err="1" smtClean="0"/>
              <a:t>đã</a:t>
            </a:r>
            <a:r>
              <a:rPr lang="en-US" sz="2600" dirty="0" smtClean="0"/>
              <a:t> </a:t>
            </a:r>
            <a:r>
              <a:rPr lang="en-US" sz="2600" dirty="0" err="1" smtClean="0"/>
              <a:t>đồng</a:t>
            </a:r>
            <a:r>
              <a:rPr lang="en-US" sz="2600" dirty="0" smtClean="0"/>
              <a:t> ý</a:t>
            </a:r>
          </a:p>
          <a:p>
            <a:pPr>
              <a:buNone/>
            </a:pPr>
            <a:r>
              <a:rPr lang="en-US" sz="2600" dirty="0" smtClean="0"/>
              <a:t>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086600" cy="609600"/>
          </a:xfrm>
        </p:spPr>
        <p:txBody>
          <a:bodyPr/>
          <a:lstStyle/>
          <a:p>
            <a:pPr eaLnBrk="1" hangingPunct="1"/>
            <a:r>
              <a:rPr lang="en-US" dirty="0" smtClean="0"/>
              <a:t>II</a:t>
            </a:r>
            <a:r>
              <a:rPr lang="en-US" sz="3200" dirty="0" smtClean="0"/>
              <a:t>.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khách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533400" y="1905001"/>
            <a:ext cx="8610600" cy="9144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n-US" sz="2600" dirty="0" smtClean="0"/>
              <a:t> </a:t>
            </a:r>
            <a:r>
              <a:rPr lang="en-US" sz="2600" dirty="0" err="1" smtClean="0"/>
              <a:t>Giải</a:t>
            </a:r>
            <a:r>
              <a:rPr lang="en-US" sz="2600" dirty="0" smtClean="0"/>
              <a:t> </a:t>
            </a:r>
            <a:r>
              <a:rPr lang="en-US" sz="2600" dirty="0" err="1" smtClean="0"/>
              <a:t>quyết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phát</a:t>
            </a:r>
            <a:r>
              <a:rPr lang="en-US" sz="2600" dirty="0" smtClean="0"/>
              <a:t> </a:t>
            </a:r>
            <a:r>
              <a:rPr lang="en-US" sz="2600" dirty="0" err="1" smtClean="0"/>
              <a:t>sinh</a:t>
            </a:r>
            <a:r>
              <a:rPr lang="en-US" sz="2600" dirty="0" smtClean="0"/>
              <a:t>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quá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thực</a:t>
            </a:r>
            <a:r>
              <a:rPr lang="en-US" sz="2600" dirty="0" smtClean="0"/>
              <a:t> </a:t>
            </a:r>
            <a:r>
              <a:rPr lang="en-US" sz="2600" dirty="0" err="1" smtClean="0"/>
              <a:t>hiện</a:t>
            </a:r>
            <a:r>
              <a:rPr lang="en-US" sz="2600" dirty="0" smtClean="0"/>
              <a:t> </a:t>
            </a:r>
            <a:r>
              <a:rPr lang="en-US" sz="2600" dirty="0" err="1" smtClean="0"/>
              <a:t>đơn</a:t>
            </a:r>
            <a:r>
              <a:rPr lang="en-US" sz="2600" dirty="0" smtClean="0"/>
              <a:t> </a:t>
            </a:r>
            <a:r>
              <a:rPr lang="en-US" sz="2600" dirty="0" err="1" smtClean="0"/>
              <a:t>hàng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	</a:t>
            </a:r>
            <a:endParaRPr lang="en-US" sz="2600" dirty="0"/>
          </a:p>
        </p:txBody>
      </p:sp>
      <p:sp>
        <p:nvSpPr>
          <p:cNvPr id="5" name="Rounded Rectangle 4"/>
          <p:cNvSpPr/>
          <p:nvPr/>
        </p:nvSpPr>
        <p:spPr>
          <a:xfrm>
            <a:off x="914400" y="1219200"/>
            <a:ext cx="7315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3. </a:t>
            </a:r>
            <a:r>
              <a:rPr lang="en-US" sz="3200" dirty="0" err="1" smtClean="0"/>
              <a:t>Trao</a:t>
            </a:r>
            <a:r>
              <a:rPr lang="en-US" sz="3200" dirty="0" smtClean="0"/>
              <a:t> </a:t>
            </a:r>
            <a:r>
              <a:rPr lang="en-US" sz="3200" dirty="0" err="1" smtClean="0"/>
              <a:t>đổi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đơn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457200" y="2895600"/>
          <a:ext cx="8382000" cy="3425952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743200"/>
                <a:gridCol w="5638800"/>
              </a:tblGrid>
              <a:tr h="73152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Các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phát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sinh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Hướng</a:t>
                      </a:r>
                      <a:r>
                        <a:rPr lang="en-US" sz="2800" dirty="0" smtClean="0">
                          <a:latin typeface="+mj-lt"/>
                        </a:rPr>
                        <a:t> </a:t>
                      </a:r>
                      <a:r>
                        <a:rPr lang="en-US" sz="2800" dirty="0" err="1" smtClean="0">
                          <a:latin typeface="+mj-lt"/>
                        </a:rPr>
                        <a:t>giải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quyết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</a:tr>
              <a:tr h="731520">
                <a:tc rowSpan="2"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Thông</a:t>
                      </a:r>
                      <a:r>
                        <a:rPr lang="en-US" sz="2800" baseline="0" dirty="0" smtClean="0">
                          <a:latin typeface="+mj-lt"/>
                        </a:rPr>
                        <a:t> tin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trong</a:t>
                      </a:r>
                      <a:r>
                        <a:rPr lang="en-US" sz="2800" baseline="0" dirty="0" smtClean="0">
                          <a:latin typeface="+mj-lt"/>
                        </a:rPr>
                        <a:t> TLKT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không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khớp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với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mẫu</a:t>
                      </a:r>
                      <a:r>
                        <a:rPr lang="en-US" sz="2800" baseline="0" dirty="0" smtClean="0">
                          <a:latin typeface="+mj-lt"/>
                        </a:rPr>
                        <a:t> KH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gửi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en-US" sz="2800" b="0">
                          <a:latin typeface="+mj-lt"/>
                          <a:ea typeface="Calibri"/>
                          <a:cs typeface="Times New Roman"/>
                        </a:rPr>
                        <a:t>Trao đổi với khách hàng</a:t>
                      </a:r>
                      <a:endParaRPr lang="en-US" sz="2800" b="1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31520"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Thực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hiện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theo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tài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liệu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mà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khách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hàng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yêu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cầu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phải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có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chữ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ký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hoặc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email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xác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nhận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về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sự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chỉnh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sửa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của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+mj-lt"/>
                          <a:ea typeface="Calibri"/>
                          <a:cs typeface="Times New Roman"/>
                        </a:rPr>
                        <a:t>khách</a:t>
                      </a:r>
                      <a:r>
                        <a:rPr lang="en-US" sz="2800" b="0" dirty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dirty="0" err="1" smtClean="0">
                          <a:latin typeface="+mj-lt"/>
                          <a:ea typeface="Calibri"/>
                          <a:cs typeface="Times New Roman"/>
                        </a:rPr>
                        <a:t>hàng</a:t>
                      </a:r>
                      <a:endParaRPr lang="en-US" sz="28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81000" y="882014"/>
          <a:ext cx="8534400" cy="5789105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90800"/>
                <a:gridCol w="5943600"/>
              </a:tblGrid>
              <a:tr h="494999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Các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phát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sinh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Hướng</a:t>
                      </a:r>
                      <a:r>
                        <a:rPr lang="en-US" sz="2800" dirty="0" smtClean="0">
                          <a:latin typeface="+mj-lt"/>
                        </a:rPr>
                        <a:t> </a:t>
                      </a:r>
                      <a:r>
                        <a:rPr lang="en-US" sz="2800" dirty="0" err="1" smtClean="0">
                          <a:latin typeface="+mj-lt"/>
                        </a:rPr>
                        <a:t>giải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quyết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</a:tr>
              <a:tr h="1041836">
                <a:tc rowSpan="2"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+mj-lt"/>
                        </a:rPr>
                        <a:t>NPL </a:t>
                      </a:r>
                      <a:r>
                        <a:rPr lang="en-US" sz="2800" dirty="0" err="1" smtClean="0">
                          <a:latin typeface="+mj-lt"/>
                        </a:rPr>
                        <a:t>nhận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về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thiếu</a:t>
                      </a:r>
                      <a:r>
                        <a:rPr lang="en-US" sz="2800" baseline="0" dirty="0" smtClean="0">
                          <a:latin typeface="+mj-lt"/>
                        </a:rPr>
                        <a:t> so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với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phiếu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xuất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en-US" sz="2800" b="0" dirty="0" err="1" smtClean="0">
                          <a:latin typeface="+mj-lt"/>
                          <a:ea typeface="Calibri"/>
                          <a:cs typeface="Times New Roman"/>
                        </a:rPr>
                        <a:t>Đơn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hàng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CM: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báo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cáo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yêu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cầu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KH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gửi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thêm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đúng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thời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hạn</a:t>
                      </a:r>
                      <a:endParaRPr lang="en-US" sz="28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57030"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en-US" sz="2800" b="0" dirty="0" err="1" smtClean="0">
                          <a:latin typeface="+mj-lt"/>
                          <a:ea typeface="Calibri"/>
                          <a:cs typeface="Times New Roman"/>
                        </a:rPr>
                        <a:t>Đơn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hàng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FOB: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làm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việc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lại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trực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tiếp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với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NCC</a:t>
                      </a:r>
                      <a:endParaRPr lang="en-US" sz="28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84741">
                <a:tc rowSpan="2"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+mj-lt"/>
                        </a:rPr>
                        <a:t>NCC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trễ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hạn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giao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hàng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en-US" sz="2800" b="0" dirty="0" err="1" smtClean="0">
                          <a:latin typeface="+mj-lt"/>
                          <a:ea typeface="Calibri"/>
                          <a:cs typeface="Times New Roman"/>
                        </a:rPr>
                        <a:t>Nếu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NCC do KH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chỉ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định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cần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thông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báo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với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KH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để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Kh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làm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việc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với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NCC. </a:t>
                      </a:r>
                      <a:endParaRPr lang="en-US" sz="28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97135"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en-US" sz="2800" b="0" dirty="0" err="1" smtClean="0">
                          <a:latin typeface="+mj-lt"/>
                          <a:ea typeface="Calibri"/>
                          <a:cs typeface="Times New Roman"/>
                        </a:rPr>
                        <a:t>Nếu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NCC do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nhà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máy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tự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phát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triển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nhà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máy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phải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làm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việc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với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NCC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yêu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cầu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phải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giao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trước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từng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phần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hoặc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gửi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bằng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máy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bay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để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kịp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tiến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độ</a:t>
                      </a:r>
                      <a:endParaRPr lang="en-US" sz="28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81000" y="457200"/>
          <a:ext cx="8534400" cy="61569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90800"/>
                <a:gridCol w="5943600"/>
              </a:tblGrid>
              <a:tr h="494999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Các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phát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sinh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Hướng</a:t>
                      </a:r>
                      <a:r>
                        <a:rPr lang="en-US" sz="2800" dirty="0" smtClean="0">
                          <a:latin typeface="+mj-lt"/>
                        </a:rPr>
                        <a:t> </a:t>
                      </a:r>
                      <a:r>
                        <a:rPr lang="en-US" sz="2800" dirty="0" err="1" smtClean="0">
                          <a:latin typeface="+mj-lt"/>
                        </a:rPr>
                        <a:t>giải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quyết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</a:tr>
              <a:tr h="564833">
                <a:tc rowSpan="2"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Sau</a:t>
                      </a:r>
                      <a:r>
                        <a:rPr lang="en-US" sz="2800" dirty="0" smtClean="0">
                          <a:latin typeface="+mj-lt"/>
                        </a:rPr>
                        <a:t> </a:t>
                      </a:r>
                      <a:r>
                        <a:rPr lang="en-US" sz="2800" dirty="0" err="1" smtClean="0">
                          <a:latin typeface="+mj-lt"/>
                        </a:rPr>
                        <a:t>khi</a:t>
                      </a:r>
                      <a:r>
                        <a:rPr lang="en-US" sz="2800" dirty="0" smtClean="0">
                          <a:latin typeface="+mj-lt"/>
                        </a:rPr>
                        <a:t> wash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màu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của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sản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phẩm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khác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với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mẫu</a:t>
                      </a:r>
                      <a:r>
                        <a:rPr lang="en-US" sz="2800" baseline="0" dirty="0" smtClean="0">
                          <a:latin typeface="+mj-lt"/>
                        </a:rPr>
                        <a:t> ban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đầu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en-US" sz="2800" b="0" dirty="0" err="1" smtClean="0">
                          <a:latin typeface="+mj-lt"/>
                          <a:ea typeface="Calibri"/>
                          <a:cs typeface="Times New Roman"/>
                        </a:rPr>
                        <a:t>Làm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việc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lại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với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bên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wash </a:t>
                      </a:r>
                      <a:endParaRPr lang="en-US" sz="28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57030"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en-US" sz="2800" b="0" dirty="0" err="1" smtClean="0">
                          <a:latin typeface="+mj-lt"/>
                          <a:ea typeface="Calibri"/>
                          <a:cs typeface="Times New Roman"/>
                        </a:rPr>
                        <a:t>Thương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lượng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trao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đổi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với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khách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hàng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để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được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chấp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nhận</a:t>
                      </a:r>
                      <a:endParaRPr lang="en-US" sz="28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573348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+mj-lt"/>
                        </a:rPr>
                        <a:t>Thiếu</a:t>
                      </a:r>
                      <a:r>
                        <a:rPr lang="en-US" sz="3200" baseline="0" dirty="0" smtClean="0">
                          <a:latin typeface="+mj-lt"/>
                        </a:rPr>
                        <a:t> NPL do </a:t>
                      </a:r>
                      <a:r>
                        <a:rPr lang="en-US" sz="3200" baseline="0" dirty="0" err="1" smtClean="0">
                          <a:latin typeface="+mj-lt"/>
                        </a:rPr>
                        <a:t>nhà</a:t>
                      </a:r>
                      <a:r>
                        <a:rPr lang="en-US" sz="3200" baseline="0" dirty="0" smtClean="0">
                          <a:latin typeface="+mj-lt"/>
                        </a:rPr>
                        <a:t> </a:t>
                      </a:r>
                      <a:r>
                        <a:rPr lang="en-US" sz="3200" baseline="0" dirty="0" err="1" smtClean="0">
                          <a:latin typeface="+mj-lt"/>
                        </a:rPr>
                        <a:t>máy</a:t>
                      </a:r>
                      <a:endParaRPr lang="en-US" sz="3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Đơn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CM: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nên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hạn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chế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tối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đa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việc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thông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báo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với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smtClean="0">
                          <a:latin typeface="+mj-lt"/>
                          <a:ea typeface="Times New Roman"/>
                          <a:cs typeface="Times New Roman"/>
                        </a:rPr>
                        <a:t>KH,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trừ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trường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hợp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bất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khả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kháng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do </a:t>
                      </a:r>
                      <a:r>
                        <a:rPr lang="en-US" sz="2800" dirty="0" smtClean="0">
                          <a:latin typeface="+mj-lt"/>
                          <a:ea typeface="Times New Roman"/>
                          <a:cs typeface="Times New Roman"/>
                        </a:rPr>
                        <a:t>PL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quá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đặc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biệt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như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logo,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nhãn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chính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thẻ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bài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….</a:t>
                      </a:r>
                    </a:p>
                  </a:txBody>
                  <a:tcPr marL="68580" marR="68580" marT="0" marB="0"/>
                </a:tc>
              </a:tr>
              <a:tr h="1697135"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Đơn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FOB: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nhà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máy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tự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giải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quyết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bằng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mọi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cách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tuyệt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đối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không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thông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báo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với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smtClean="0">
                          <a:latin typeface="+mj-lt"/>
                          <a:ea typeface="Times New Roman"/>
                          <a:cs typeface="Times New Roman"/>
                        </a:rPr>
                        <a:t>KH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vì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sẽ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ảnh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hưởng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đến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sự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chuyên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nghiệp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độ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tin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cậy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của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nhà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máy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81000" y="1066800"/>
          <a:ext cx="8534400" cy="563880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90800"/>
                <a:gridCol w="5943600"/>
              </a:tblGrid>
              <a:tr h="494999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Các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phát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sinh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Hướng</a:t>
                      </a:r>
                      <a:r>
                        <a:rPr lang="en-US" sz="2800" dirty="0" smtClean="0">
                          <a:latin typeface="+mj-lt"/>
                        </a:rPr>
                        <a:t> </a:t>
                      </a:r>
                      <a:r>
                        <a:rPr lang="en-US" sz="2800" dirty="0" err="1" smtClean="0">
                          <a:latin typeface="+mj-lt"/>
                        </a:rPr>
                        <a:t>giải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quyết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</a:tr>
              <a:tr h="1573348">
                <a:tc rowSpan="2"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Chất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lượng</a:t>
                      </a:r>
                      <a:r>
                        <a:rPr lang="en-US" sz="2800" baseline="0" dirty="0" smtClean="0">
                          <a:latin typeface="+mj-lt"/>
                        </a:rPr>
                        <a:t> NPL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không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đạt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Đơn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CM: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Nếu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có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sự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cố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nhỏ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nhân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viên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QLĐH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sẽ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trao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đổi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với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khách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để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tìm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hướng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giải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quyết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ngay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Nếu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xảy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ra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lỗi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nặng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ảnh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tới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ngày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xuất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cần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phải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xin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KH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gia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hạn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cho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ngày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giao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hàng</a:t>
                      </a:r>
                      <a:endParaRPr lang="en-US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97135"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Đơn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FOB: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nếu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chất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lượng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NPL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không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đạt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thì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yêu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cầu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NCC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xử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lý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lại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sau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khi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xử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lý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mà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vẫn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không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đạt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thì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yêu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cầu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sản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xuất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lại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Nếu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NCC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xử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lý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NPL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chậm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ảnh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hưởng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tới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ngày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giao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thì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phải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yêu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cầu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nhà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cung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cấp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chịu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chi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phí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xuất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bằng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máy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bay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381000" y="457200"/>
          <a:ext cx="8534400" cy="61569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90800"/>
                <a:gridCol w="5943600"/>
              </a:tblGrid>
              <a:tr h="494999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Các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phát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sinh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Hướng</a:t>
                      </a:r>
                      <a:r>
                        <a:rPr lang="en-US" sz="2800" dirty="0" smtClean="0">
                          <a:latin typeface="+mj-lt"/>
                        </a:rPr>
                        <a:t> </a:t>
                      </a:r>
                      <a:r>
                        <a:rPr lang="en-US" sz="2800" dirty="0" err="1" smtClean="0">
                          <a:latin typeface="+mj-lt"/>
                        </a:rPr>
                        <a:t>giải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quyết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</a:tr>
              <a:tr h="564833">
                <a:tc rowSpan="2"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Sau</a:t>
                      </a:r>
                      <a:r>
                        <a:rPr lang="en-US" sz="2800" dirty="0" smtClean="0">
                          <a:latin typeface="+mj-lt"/>
                        </a:rPr>
                        <a:t> </a:t>
                      </a:r>
                      <a:r>
                        <a:rPr lang="en-US" sz="2800" dirty="0" err="1" smtClean="0">
                          <a:latin typeface="+mj-lt"/>
                        </a:rPr>
                        <a:t>khi</a:t>
                      </a:r>
                      <a:r>
                        <a:rPr lang="en-US" sz="2800" dirty="0" smtClean="0">
                          <a:latin typeface="+mj-lt"/>
                        </a:rPr>
                        <a:t> wash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màu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của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sản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phẩm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khác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với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mẫu</a:t>
                      </a:r>
                      <a:r>
                        <a:rPr lang="en-US" sz="2800" baseline="0" dirty="0" smtClean="0">
                          <a:latin typeface="+mj-lt"/>
                        </a:rPr>
                        <a:t> ban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đầu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en-US" sz="2800" b="0" dirty="0" err="1" smtClean="0">
                          <a:latin typeface="+mj-lt"/>
                          <a:ea typeface="Calibri"/>
                          <a:cs typeface="Times New Roman"/>
                        </a:rPr>
                        <a:t>Làm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việc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lại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với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bên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wash </a:t>
                      </a:r>
                      <a:endParaRPr lang="en-US" sz="28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57030"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en-US" sz="2800" b="0" dirty="0" err="1" smtClean="0">
                          <a:latin typeface="+mj-lt"/>
                          <a:ea typeface="Calibri"/>
                          <a:cs typeface="Times New Roman"/>
                        </a:rPr>
                        <a:t>Thương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lượng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trao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đổi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với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khách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hàng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để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được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chấp</a:t>
                      </a:r>
                      <a:r>
                        <a:rPr lang="en-US" sz="2800" b="0" baseline="0" dirty="0" smtClean="0"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+mj-lt"/>
                          <a:ea typeface="Calibri"/>
                          <a:cs typeface="Times New Roman"/>
                        </a:rPr>
                        <a:t>nhận</a:t>
                      </a:r>
                      <a:endParaRPr lang="en-US" sz="28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573348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+mj-lt"/>
                        </a:rPr>
                        <a:t>Thiếu</a:t>
                      </a:r>
                      <a:r>
                        <a:rPr lang="en-US" sz="3200" baseline="0" dirty="0" smtClean="0">
                          <a:latin typeface="+mj-lt"/>
                        </a:rPr>
                        <a:t> NPL do </a:t>
                      </a:r>
                      <a:r>
                        <a:rPr lang="en-US" sz="3200" baseline="0" dirty="0" err="1" smtClean="0">
                          <a:latin typeface="+mj-lt"/>
                        </a:rPr>
                        <a:t>nhà</a:t>
                      </a:r>
                      <a:r>
                        <a:rPr lang="en-US" sz="3200" baseline="0" dirty="0" smtClean="0">
                          <a:latin typeface="+mj-lt"/>
                        </a:rPr>
                        <a:t> </a:t>
                      </a:r>
                      <a:r>
                        <a:rPr lang="en-US" sz="3200" baseline="0" dirty="0" err="1" smtClean="0">
                          <a:latin typeface="+mj-lt"/>
                        </a:rPr>
                        <a:t>máy</a:t>
                      </a:r>
                      <a:endParaRPr lang="en-US" sz="3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Đơn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CM: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nên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hạn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chế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tối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đa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việc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thông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báo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với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smtClean="0">
                          <a:latin typeface="+mj-lt"/>
                          <a:ea typeface="Times New Roman"/>
                          <a:cs typeface="Times New Roman"/>
                        </a:rPr>
                        <a:t>KH,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trừ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trường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hợp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bất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khả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kháng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do </a:t>
                      </a:r>
                      <a:r>
                        <a:rPr lang="en-US" sz="2800" dirty="0" smtClean="0">
                          <a:latin typeface="+mj-lt"/>
                          <a:ea typeface="Times New Roman"/>
                          <a:cs typeface="Times New Roman"/>
                        </a:rPr>
                        <a:t>PL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quá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đặc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biệt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như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logo,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nhãn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chính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thẻ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bài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….</a:t>
                      </a:r>
                    </a:p>
                  </a:txBody>
                  <a:tcPr marL="68580" marR="68580" marT="0" marB="0"/>
                </a:tc>
              </a:tr>
              <a:tr h="1697135"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Đơn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FOB: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nhà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máy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tự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giải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quyết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bằng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mọi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cách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tuyệt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đối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không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thông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báo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với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smtClean="0">
                          <a:latin typeface="+mj-lt"/>
                          <a:ea typeface="Times New Roman"/>
                          <a:cs typeface="Times New Roman"/>
                        </a:rPr>
                        <a:t>KH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vì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sẽ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ảnh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hưởng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đến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sự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chuyên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nghiệp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độ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tin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cậy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của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nhà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máy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6200" y="76200"/>
          <a:ext cx="8915400" cy="68122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80774"/>
                <a:gridCol w="6334626"/>
              </a:tblGrid>
              <a:tr h="494999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Các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phát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sinh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Hướng</a:t>
                      </a:r>
                      <a:r>
                        <a:rPr lang="en-US" sz="2800" dirty="0" smtClean="0">
                          <a:latin typeface="+mj-lt"/>
                        </a:rPr>
                        <a:t> </a:t>
                      </a:r>
                      <a:r>
                        <a:rPr lang="en-US" sz="2800" dirty="0" err="1" smtClean="0">
                          <a:latin typeface="+mj-lt"/>
                        </a:rPr>
                        <a:t>giải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quyết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</a:tr>
              <a:tr h="564833">
                <a:tc rowSpan="2"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+mj-lt"/>
                        </a:rPr>
                        <a:t>ĐM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thực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tế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vượt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mức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cho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phép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en-US" sz="2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Đơn</a:t>
                      </a:r>
                      <a:r>
                        <a:rPr lang="en-US" sz="28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CM: </a:t>
                      </a:r>
                      <a:r>
                        <a:rPr lang="en-US" sz="2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thông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báo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và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làm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việc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lại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với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khách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về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việc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tăng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định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mức</a:t>
                      </a:r>
                      <a:endParaRPr lang="en-US" sz="28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57030"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en-US" sz="2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Đơn</a:t>
                      </a:r>
                      <a:r>
                        <a:rPr lang="en-US" sz="28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FOB: </a:t>
                      </a:r>
                      <a:r>
                        <a:rPr lang="en-US" sz="2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nhà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máy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tự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chịu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trách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nhiệm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và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tìm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cách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giải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quyết</a:t>
                      </a:r>
                      <a:endParaRPr lang="en-US" sz="28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573348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+mj-lt"/>
                        </a:rPr>
                        <a:t>Thiếu</a:t>
                      </a:r>
                      <a:r>
                        <a:rPr lang="en-US" sz="3200" baseline="0" dirty="0" smtClean="0">
                          <a:latin typeface="+mj-lt"/>
                        </a:rPr>
                        <a:t> NPL do </a:t>
                      </a:r>
                      <a:r>
                        <a:rPr lang="en-US" sz="3200" baseline="0" dirty="0" err="1" smtClean="0">
                          <a:latin typeface="+mj-lt"/>
                        </a:rPr>
                        <a:t>nhà</a:t>
                      </a:r>
                      <a:r>
                        <a:rPr lang="en-US" sz="3200" baseline="0" dirty="0" smtClean="0">
                          <a:latin typeface="+mj-lt"/>
                        </a:rPr>
                        <a:t> </a:t>
                      </a:r>
                      <a:r>
                        <a:rPr lang="en-US" sz="3200" baseline="0" dirty="0" err="1" smtClean="0">
                          <a:latin typeface="+mj-lt"/>
                        </a:rPr>
                        <a:t>máy</a:t>
                      </a:r>
                      <a:endParaRPr lang="en-US" sz="3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latin typeface="+mj-lt"/>
                          <a:ea typeface="Times New Roman"/>
                          <a:cs typeface="Times New Roman"/>
                        </a:rPr>
                        <a:t>nên</a:t>
                      </a:r>
                      <a:r>
                        <a:rPr lang="en-US" sz="280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hạn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chế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tối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đa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việc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thông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báo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với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smtClean="0">
                          <a:latin typeface="+mj-lt"/>
                          <a:ea typeface="Times New Roman"/>
                          <a:cs typeface="Times New Roman"/>
                        </a:rPr>
                        <a:t>KH,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trừ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trường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hợp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bất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khả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kháng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do </a:t>
                      </a:r>
                      <a:r>
                        <a:rPr lang="en-US" sz="2800" dirty="0" smtClean="0">
                          <a:latin typeface="+mj-lt"/>
                          <a:ea typeface="Times New Roman"/>
                          <a:cs typeface="Times New Roman"/>
                        </a:rPr>
                        <a:t>PL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quá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đặc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biệt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như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logo,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nhãn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chính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thẻ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bài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….</a:t>
                      </a:r>
                    </a:p>
                  </a:txBody>
                  <a:tcPr marL="68580" marR="68580" marT="0" marB="0"/>
                </a:tc>
              </a:tr>
              <a:tr h="1697135"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Đơn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FOB: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nhà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máy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tự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giải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quyết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bằng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mọi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cách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tuyệt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đối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không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thông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báo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với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smtClean="0">
                          <a:latin typeface="+mj-lt"/>
                          <a:ea typeface="Times New Roman"/>
                          <a:cs typeface="Times New Roman"/>
                        </a:rPr>
                        <a:t>KH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vì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sẽ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ảnh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hưởng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đến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sự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chuyên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nghiệp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độ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tin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cậy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của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nhà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+mj-lt"/>
                          <a:ea typeface="Times New Roman"/>
                          <a:cs typeface="Times New Roman"/>
                        </a:rPr>
                        <a:t>máy</a:t>
                      </a:r>
                      <a:r>
                        <a:rPr lang="en-US" sz="2800" dirty="0">
                          <a:latin typeface="+mj-lt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6200" y="320040"/>
          <a:ext cx="8915400" cy="63855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80774"/>
                <a:gridCol w="6334626"/>
              </a:tblGrid>
              <a:tr h="494999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Các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phát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sinh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+mj-lt"/>
                        </a:rPr>
                        <a:t>Hướng</a:t>
                      </a:r>
                      <a:r>
                        <a:rPr lang="en-US" sz="2800" dirty="0" smtClean="0">
                          <a:latin typeface="+mj-lt"/>
                        </a:rPr>
                        <a:t> </a:t>
                      </a:r>
                      <a:r>
                        <a:rPr lang="en-US" sz="2800" dirty="0" err="1" smtClean="0">
                          <a:latin typeface="+mj-lt"/>
                        </a:rPr>
                        <a:t>giải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quyết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</a:tr>
              <a:tr h="564833">
                <a:tc rowSpan="2"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+mj-lt"/>
                        </a:rPr>
                        <a:t>ĐM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thực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tế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vượt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mức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cho</a:t>
                      </a:r>
                      <a:r>
                        <a:rPr lang="en-US" sz="2800" baseline="0" dirty="0" smtClean="0">
                          <a:latin typeface="+mj-lt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</a:rPr>
                        <a:t>phép</a:t>
                      </a:r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en-US" sz="2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Đơn</a:t>
                      </a:r>
                      <a:r>
                        <a:rPr lang="en-US" sz="28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CM: </a:t>
                      </a:r>
                      <a:r>
                        <a:rPr lang="en-US" sz="2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thông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báo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và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làm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việc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lại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với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khách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về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việc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tăng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định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mức</a:t>
                      </a:r>
                      <a:endParaRPr lang="en-US" sz="2800" b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57030"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914400" algn="l"/>
                        </a:tabLst>
                      </a:pPr>
                      <a:r>
                        <a:rPr lang="en-US" sz="2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Đơn</a:t>
                      </a:r>
                      <a:r>
                        <a:rPr lang="en-US" sz="28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kern="120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FOB: </a:t>
                      </a:r>
                      <a:r>
                        <a:rPr lang="en-US" sz="2800" kern="120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nhà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máy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tự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chịu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trách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nhiệm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và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tìm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cách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giải</a:t>
                      </a:r>
                      <a:r>
                        <a:rPr lang="en-US" sz="2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kern="1200" baseline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quyết</a:t>
                      </a:r>
                      <a:endParaRPr lang="en-US" sz="2800" b="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573348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dirty="0" err="1" smtClean="0">
                          <a:latin typeface="+mj-lt"/>
                        </a:rPr>
                        <a:t>Sản</a:t>
                      </a:r>
                      <a:r>
                        <a:rPr lang="en-US" sz="3200" baseline="0" dirty="0" smtClean="0">
                          <a:latin typeface="+mj-lt"/>
                        </a:rPr>
                        <a:t> </a:t>
                      </a:r>
                      <a:r>
                        <a:rPr lang="en-US" sz="3200" baseline="0" dirty="0" err="1" smtClean="0">
                          <a:latin typeface="+mj-lt"/>
                        </a:rPr>
                        <a:t>xuất</a:t>
                      </a:r>
                      <a:r>
                        <a:rPr lang="en-US" sz="3200" baseline="0" dirty="0" smtClean="0">
                          <a:latin typeface="+mj-lt"/>
                        </a:rPr>
                        <a:t> </a:t>
                      </a:r>
                      <a:r>
                        <a:rPr lang="en-US" sz="3200" baseline="0" dirty="0" err="1" smtClean="0">
                          <a:latin typeface="+mj-lt"/>
                        </a:rPr>
                        <a:t>không</a:t>
                      </a:r>
                      <a:r>
                        <a:rPr lang="en-US" sz="3200" baseline="0" dirty="0" smtClean="0">
                          <a:latin typeface="+mj-lt"/>
                        </a:rPr>
                        <a:t> </a:t>
                      </a:r>
                      <a:r>
                        <a:rPr lang="en-US" sz="3200" baseline="0" dirty="0" err="1" smtClean="0">
                          <a:latin typeface="+mj-lt"/>
                        </a:rPr>
                        <a:t>kịp</a:t>
                      </a:r>
                      <a:r>
                        <a:rPr lang="en-US" sz="3200" baseline="0" dirty="0" smtClean="0">
                          <a:latin typeface="+mj-lt"/>
                        </a:rPr>
                        <a:t> </a:t>
                      </a:r>
                      <a:r>
                        <a:rPr lang="en-US" sz="3200" baseline="0" dirty="0" err="1" smtClean="0">
                          <a:latin typeface="+mj-lt"/>
                        </a:rPr>
                        <a:t>tiến</a:t>
                      </a:r>
                      <a:r>
                        <a:rPr lang="en-US" sz="3200" baseline="0" dirty="0" smtClean="0">
                          <a:latin typeface="+mj-lt"/>
                        </a:rPr>
                        <a:t> </a:t>
                      </a:r>
                      <a:r>
                        <a:rPr lang="en-US" sz="3200" baseline="0" dirty="0" err="1" smtClean="0">
                          <a:latin typeface="+mj-lt"/>
                        </a:rPr>
                        <a:t>độ</a:t>
                      </a:r>
                      <a:endParaRPr lang="en-US" sz="32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latin typeface="+mj-lt"/>
                          <a:ea typeface="Times New Roman"/>
                          <a:cs typeface="Times New Roman"/>
                        </a:rPr>
                        <a:t>Nếu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xuất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phát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từ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nhà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máy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nhà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máy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phải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tự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tìm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cách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giải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quyết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Cần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thông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báo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chính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thức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cho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KH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bằng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email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để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xin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dời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ngày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xuất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hàng</a:t>
                      </a:r>
                      <a:endParaRPr lang="en-US" sz="28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97135">
                <a:tc vMerge="1">
                  <a:txBody>
                    <a:bodyPr/>
                    <a:lstStyle/>
                    <a:p>
                      <a:pPr algn="ctr"/>
                      <a:endParaRPr lang="en-US" sz="2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latin typeface="+mj-lt"/>
                          <a:ea typeface="Times New Roman"/>
                          <a:cs typeface="Times New Roman"/>
                        </a:rPr>
                        <a:t>Nếu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xuất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phát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từ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phía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KH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cần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thông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báo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mức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độ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ảnh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hưởng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đến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tiến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độ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xuất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và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yêu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cầu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dời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ngày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xuất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aseline="0" dirty="0" err="1" smtClean="0">
                          <a:latin typeface="+mj-lt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baseline="0" dirty="0" smtClean="0">
                          <a:latin typeface="+mj-lt"/>
                          <a:ea typeface="Times New Roman"/>
                          <a:cs typeface="Times New Roman"/>
                        </a:rPr>
                        <a:t>.</a:t>
                      </a:r>
                      <a:endParaRPr lang="en-US" sz="2800" dirty="0"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ý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viết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9982628"/>
              </p:ext>
            </p:extLst>
          </p:nvPr>
        </p:nvGraphicFramePr>
        <p:xfrm>
          <a:off x="304800" y="1295404"/>
          <a:ext cx="8610601" cy="5257796"/>
        </p:xfrm>
        <a:graphic>
          <a:graphicData uri="http://schemas.openxmlformats.org/drawingml/2006/table">
            <a:tbl>
              <a:tblPr/>
              <a:tblGrid>
                <a:gridCol w="8610601"/>
              </a:tblGrid>
              <a:tr h="991846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Câu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chủ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đề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phải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tóm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lược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được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nội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dung,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mục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đích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hút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được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sự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chú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ý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của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người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nhận</a:t>
                      </a:r>
                      <a:endParaRPr lang="en-US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206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Thư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nên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ngắn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gọn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tập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trung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vào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vấn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đề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chính</a:t>
                      </a:r>
                      <a:endParaRPr lang="en-US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5206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latin typeface="Times New Roman"/>
                          <a:ea typeface="Times New Roman"/>
                          <a:cs typeface="Times New Roman"/>
                        </a:rPr>
                        <a:t>Mỗi email chỉ nên đề cập đến vấn đề của 1 đơn hàng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7769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Sử</a:t>
                      </a:r>
                      <a:r>
                        <a:rPr lang="en-US" sz="28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dụng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câu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văn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ngắn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gọn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làm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nổi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bật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các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điểm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mấu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chốt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bằng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cách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in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đậm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tô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màu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gạch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chân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….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Các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ý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riêng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biệt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nên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xuống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dòng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đánh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số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thứ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tự</a:t>
                      </a:r>
                      <a:endParaRPr lang="en-US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7769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File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đính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kèm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cần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rõ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ràng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bố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trí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theo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trình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tự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thời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gian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tránh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gửi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nhầm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file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cho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khách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hàng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Tên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file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bằng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Tiếng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việt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thì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không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nên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bỏ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dấu</a:t>
                      </a:r>
                      <a:endParaRPr lang="en-US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609600"/>
          <a:ext cx="8458200" cy="5974080"/>
        </p:xfrm>
        <a:graphic>
          <a:graphicData uri="http://schemas.openxmlformats.org/drawingml/2006/table">
            <a:tbl>
              <a:tblPr/>
              <a:tblGrid>
                <a:gridCol w="8458200"/>
              </a:tblGrid>
              <a:tr h="558799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Chú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ý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lỗi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chính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tả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dấu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chấm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câu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ngữ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pháp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hình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thức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email.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Nên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đọc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thật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kỹ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email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và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file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đính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kèm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rồi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mới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gửi</a:t>
                      </a:r>
                      <a:endParaRPr lang="en-US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Không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dùng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chữ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viết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hoa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trong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toàn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bộ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email,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hạn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chế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dùng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từ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viết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tắt</a:t>
                      </a:r>
                      <a:endParaRPr lang="en-US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Nên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dùng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các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font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chữ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thông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dụng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: Times new roman, Arial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8799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latin typeface="Times New Roman"/>
                          <a:ea typeface="Times New Roman"/>
                          <a:cs typeface="Times New Roman"/>
                        </a:rPr>
                        <a:t>Phần chữ ký thư: nếu là lần đầu giao dịch nên để đầy đủ thông tin như: Tên, chức danh, bộ phận, số điện thoại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Trả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lời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mail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càng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sớm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càng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tốt</a:t>
                      </a:r>
                      <a:endParaRPr lang="en-US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8799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Nếu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mail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không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thực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sự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khẩn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cấp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quan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trọng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thì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tránh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sử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dụng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kiểu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gửi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thư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đánh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dấu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Top urgent, important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trong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tiêu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đề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mail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8799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Thư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gửi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nên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CC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cho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những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người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có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liên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quan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để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họ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theo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dõi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công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việc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chung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kiểm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tra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lẫn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nhau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tránh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sai</a:t>
                      </a:r>
                      <a:r>
                        <a:rPr lang="en-US" sz="28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latin typeface="Times New Roman"/>
                          <a:ea typeface="Times New Roman"/>
                          <a:cs typeface="Times New Roman"/>
                        </a:rPr>
                        <a:t>sót</a:t>
                      </a:r>
                      <a:endParaRPr lang="en-US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câu</a:t>
            </a:r>
            <a:r>
              <a:rPr lang="en-US" dirty="0" smtClean="0"/>
              <a:t> </a:t>
            </a:r>
            <a:r>
              <a:rPr lang="en-US" dirty="0" err="1" smtClean="0"/>
              <a:t>tiếng</a:t>
            </a:r>
            <a:r>
              <a:rPr lang="en-US" dirty="0" smtClean="0"/>
              <a:t> </a:t>
            </a:r>
            <a:r>
              <a:rPr lang="en-US" dirty="0" err="1" smtClean="0"/>
              <a:t>Anh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1219200"/>
          <a:ext cx="87630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2641"/>
                <a:gridCol w="7040359"/>
              </a:tblGrid>
              <a:tr h="5029200">
                <a:tc>
                  <a:txBody>
                    <a:bodyPr/>
                    <a:lstStyle/>
                    <a:p>
                      <a:r>
                        <a:rPr lang="en-US" sz="3600" dirty="0" err="1" smtClean="0"/>
                        <a:t>Hỏi</a:t>
                      </a:r>
                      <a:r>
                        <a:rPr lang="en-US" sz="3600" dirty="0" smtClean="0"/>
                        <a:t> </a:t>
                      </a:r>
                      <a:r>
                        <a:rPr lang="en-US" sz="3600" dirty="0" err="1" smtClean="0"/>
                        <a:t>thông</a:t>
                      </a:r>
                      <a:r>
                        <a:rPr lang="en-US" sz="3600" dirty="0" smtClean="0"/>
                        <a:t> tin </a:t>
                      </a:r>
                      <a:r>
                        <a:rPr lang="en-US" sz="3600" dirty="0" err="1" smtClean="0"/>
                        <a:t>nhà</a:t>
                      </a:r>
                      <a:r>
                        <a:rPr lang="en-US" sz="3600" dirty="0" smtClean="0"/>
                        <a:t> </a:t>
                      </a:r>
                      <a:r>
                        <a:rPr lang="en-US" sz="3600" dirty="0" err="1" smtClean="0"/>
                        <a:t>cung</a:t>
                      </a:r>
                      <a:r>
                        <a:rPr lang="en-US" sz="3600" dirty="0" smtClean="0"/>
                        <a:t> </a:t>
                      </a:r>
                      <a:r>
                        <a:rPr lang="en-US" sz="3600" dirty="0" err="1" smtClean="0"/>
                        <a:t>cấp</a:t>
                      </a:r>
                      <a:endParaRPr 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- 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We would be grateful for some information about …</a:t>
                      </a:r>
                      <a:b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- 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Please send us information about your product range and prices …</a:t>
                      </a:r>
                      <a:b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- 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Please send full details of your prices, discount, terms of payment and delivery times …</a:t>
                      </a:r>
                      <a:b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- 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Could you also say whether there is any </a:t>
                      </a:r>
                      <a:r>
                        <a:rPr lang="en-US" sz="32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minium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32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oder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,...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câu</a:t>
            </a:r>
            <a:r>
              <a:rPr lang="en-US" dirty="0" smtClean="0"/>
              <a:t> </a:t>
            </a:r>
            <a:r>
              <a:rPr lang="en-US" dirty="0" err="1" smtClean="0"/>
              <a:t>tiếng</a:t>
            </a:r>
            <a:r>
              <a:rPr lang="en-US" dirty="0" smtClean="0"/>
              <a:t> </a:t>
            </a:r>
            <a:r>
              <a:rPr lang="en-US" dirty="0" err="1" smtClean="0"/>
              <a:t>Anh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1219200"/>
          <a:ext cx="87630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2641"/>
                <a:gridCol w="7040359"/>
              </a:tblGrid>
              <a:tr h="5029200">
                <a:tc>
                  <a:txBody>
                    <a:bodyPr/>
                    <a:lstStyle/>
                    <a:p>
                      <a:pPr algn="l" fontAlgn="ctr"/>
                      <a:r>
                        <a:rPr lang="en-US" sz="32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Nhà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32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cung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32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cấp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32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trả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32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lời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32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thông</a:t>
                      </a:r>
                      <a:r>
                        <a:rPr lang="en-US" sz="32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tin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We can quote you a price of </a:t>
                      </a:r>
                      <a:r>
                        <a:rPr lang="en-US" sz="3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….CIF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, FOB</a:t>
                      </a:r>
                      <a:b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We can deliver by……./ within…..</a:t>
                      </a:r>
                      <a:b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We require payment by bank </a:t>
                      </a:r>
                      <a:r>
                        <a:rPr lang="en-US" sz="32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tranfer</a:t>
                      </a: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/ letter of credit………</a:t>
                      </a:r>
                      <a:b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We can supply the items you require directly from stock…</a:t>
                      </a:r>
                      <a:b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We dispatch the good within 24h of a firm order and for first- time customer our minimum order is 500pcs/color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câu</a:t>
            </a:r>
            <a:r>
              <a:rPr lang="en-US" dirty="0" smtClean="0"/>
              <a:t> </a:t>
            </a:r>
            <a:r>
              <a:rPr lang="en-US" dirty="0" err="1" smtClean="0"/>
              <a:t>tiếng</a:t>
            </a:r>
            <a:r>
              <a:rPr lang="en-US" dirty="0" smtClean="0"/>
              <a:t> </a:t>
            </a:r>
            <a:r>
              <a:rPr lang="en-US" dirty="0" err="1" smtClean="0"/>
              <a:t>Anh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1219200"/>
          <a:ext cx="8763000" cy="533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2641"/>
                <a:gridCol w="7040359"/>
              </a:tblGrid>
              <a:tr h="2265123">
                <a:tc>
                  <a:txBody>
                    <a:bodyPr/>
                    <a:lstStyle/>
                    <a:p>
                      <a:pPr algn="l" fontAlgn="ctr"/>
                      <a:r>
                        <a:rPr lang="vi-VN" sz="2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Thương lượng về giá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 Do </a:t>
                      </a:r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you give any discount on an order of this style</a:t>
                      </a:r>
                      <a:b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-  If </a:t>
                      </a:r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you can reach an agreement on these matter we are sure that we can do more business with you in future.</a:t>
                      </a:r>
                    </a:p>
                  </a:txBody>
                  <a:tcPr marL="9525" marR="9525" marT="9525" marB="0" anchor="ctr"/>
                </a:tc>
              </a:tr>
              <a:tr h="30688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1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Đặt</a:t>
                      </a:r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hàng</a:t>
                      </a:r>
                      <a:endParaRPr lang="vi-VN" sz="2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 Thank you for your recent</a:t>
                      </a: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email and we accept your quotation. Our completed order form is attached and full bank details is as below </a:t>
                      </a:r>
                    </a:p>
                    <a:p>
                      <a:pPr algn="l" fontAlgn="ctr"/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  Please acknowledge receipt</a:t>
                      </a: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of this order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câu</a:t>
            </a:r>
            <a:r>
              <a:rPr lang="en-US" dirty="0" smtClean="0"/>
              <a:t> </a:t>
            </a:r>
            <a:r>
              <a:rPr lang="en-US" dirty="0" err="1" smtClean="0"/>
              <a:t>tiếng</a:t>
            </a:r>
            <a:r>
              <a:rPr lang="en-US" dirty="0" smtClean="0"/>
              <a:t> </a:t>
            </a:r>
            <a:r>
              <a:rPr lang="en-US" dirty="0" err="1" smtClean="0"/>
              <a:t>Anh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1219200"/>
          <a:ext cx="8763000" cy="533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2641"/>
                <a:gridCol w="7040359"/>
              </a:tblGrid>
              <a:tr h="2265123"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1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Xác</a:t>
                      </a:r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nhận</a:t>
                      </a:r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đơn</a:t>
                      </a:r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hàng</a:t>
                      </a:r>
                      <a:endParaRPr lang="vi-VN" sz="2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 We</a:t>
                      </a: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are confident that the goods will meet your expectation,….</a:t>
                      </a:r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/>
                      </a:r>
                      <a:b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- We hope to be able to ship your order within ,.. days and will keep your fully informed...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3068877"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1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Yêu</a:t>
                      </a:r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cầu</a:t>
                      </a:r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thanh</a:t>
                      </a:r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toán</a:t>
                      </a:r>
                      <a:endParaRPr lang="vi-VN" sz="2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 We</a:t>
                      </a: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are writing concerning a payment of $...for invoice #KJ105 which is now overdue. A copy of the invoice is attached</a:t>
                      </a:r>
                    </a:p>
                    <a:p>
                      <a:pPr algn="l" fontAlgn="ctr"/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  Please send a bank transfer to settle the account or an explanation of why the balance is still outstanding….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câu</a:t>
            </a:r>
            <a:r>
              <a:rPr lang="en-US" dirty="0" smtClean="0"/>
              <a:t> </a:t>
            </a:r>
            <a:r>
              <a:rPr lang="en-US" dirty="0" err="1" smtClean="0"/>
              <a:t>tiếng</a:t>
            </a:r>
            <a:r>
              <a:rPr lang="en-US" dirty="0" smtClean="0"/>
              <a:t> </a:t>
            </a:r>
            <a:r>
              <a:rPr lang="en-US" dirty="0" err="1" smtClean="0"/>
              <a:t>Anh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1219201"/>
          <a:ext cx="8763000" cy="5566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2641"/>
                <a:gridCol w="7040359"/>
              </a:tblGrid>
              <a:tr h="2787568"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Phàn</a:t>
                      </a:r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nàn</a:t>
                      </a:r>
                      <a:endParaRPr lang="vi-VN" sz="2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 The main label of</a:t>
                      </a: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order #KJ105 has been not delivered, despite my phone call last week to say that it is need urgently</a:t>
                      </a:r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/>
                      </a:r>
                      <a:b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- Unless</a:t>
                      </a: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we receive the goods by the end of this week. I will no choice  but to cancel my order</a:t>
                      </a:r>
                    </a:p>
                    <a:p>
                      <a:pPr algn="l" fontAlgn="ctr"/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- I hope that you will deal this matter promptly as it is causing me considerable inconvenience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546432"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Xin</a:t>
                      </a:r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lỗi</a:t>
                      </a:r>
                      <a:endParaRPr lang="vi-VN" sz="2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Thank you for bringing this matter to my attention. Please accept my assurance that it will not happen again</a:t>
                      </a:r>
                    </a:p>
                    <a:p>
                      <a:pPr algn="l" fontAlgn="ctr"/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 I</a:t>
                      </a: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am writing in relation to your recent complaint. I’ll look into the matter and get back to you tomorrow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câu</a:t>
            </a:r>
            <a:r>
              <a:rPr lang="en-US" dirty="0" smtClean="0"/>
              <a:t> </a:t>
            </a:r>
            <a:r>
              <a:rPr lang="en-US" dirty="0" err="1" smtClean="0"/>
              <a:t>tiếng</a:t>
            </a:r>
            <a:r>
              <a:rPr lang="en-US" dirty="0" smtClean="0"/>
              <a:t> </a:t>
            </a:r>
            <a:r>
              <a:rPr lang="en-US" dirty="0" err="1" smtClean="0"/>
              <a:t>Anh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1219201"/>
          <a:ext cx="8763000" cy="53574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2641"/>
                <a:gridCol w="7040359"/>
              </a:tblGrid>
              <a:tr h="2787568"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Cảm</a:t>
                      </a:r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ơn</a:t>
                      </a:r>
                      <a:endParaRPr lang="vi-VN" sz="2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 Thank</a:t>
                      </a: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you for </a:t>
                      </a:r>
                      <a:r>
                        <a:rPr lang="en-US" sz="2800" b="0" i="0" u="sng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contacting us/ prompt reply/ providing the requested information / all your assistance/ your kind cooperation/ your understand/ your consideration</a:t>
                      </a:r>
                      <a:endParaRPr lang="en-US" sz="2800" b="0" i="0" u="sng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  <a:tr h="2546432"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Kết</a:t>
                      </a:r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thúc</a:t>
                      </a:r>
                      <a:r>
                        <a:rPr lang="en-US" sz="2800" b="1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en-US" sz="2800" b="1" i="0" u="none" strike="noStrike" baseline="0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thư</a:t>
                      </a:r>
                      <a:endParaRPr lang="vi-VN" sz="28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-I</a:t>
                      </a: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look forward to working with you soon</a:t>
                      </a:r>
                    </a:p>
                    <a:p>
                      <a:pPr algn="l" fontAlgn="ctr">
                        <a:buFontTx/>
                        <a:buChar char="-"/>
                      </a:pPr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Please do not hesitate to contact</a:t>
                      </a: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me if any problem</a:t>
                      </a:r>
                    </a:p>
                    <a:p>
                      <a:pPr algn="l" fontAlgn="ctr">
                        <a:buFontTx/>
                        <a:buChar char="-"/>
                      </a:pP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Get back to me if there’s anything else</a:t>
                      </a:r>
                    </a:p>
                    <a:p>
                      <a:pPr algn="l" fontAlgn="ctr">
                        <a:buFontTx/>
                        <a:buChar char="-"/>
                      </a:pP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Let me know if you need to any further</a:t>
                      </a:r>
                    </a:p>
                    <a:p>
                      <a:pPr algn="l" fontAlgn="ctr">
                        <a:buFontTx/>
                        <a:buChar char="-"/>
                      </a:pPr>
                      <a:r>
                        <a:rPr lang="en-US" sz="28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Your prompt response is highly appreciated 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2994</TotalTime>
  <Words>2851</Words>
  <Application>Microsoft Office PowerPoint</Application>
  <PresentationFormat>On-screen Show (4:3)</PresentationFormat>
  <Paragraphs>354</Paragraphs>
  <Slides>40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Times New Roman</vt:lpstr>
      <vt:lpstr>Wingdings</vt:lpstr>
      <vt:lpstr>871TGp_picture_light_ani</vt:lpstr>
      <vt:lpstr>NTH: Nguyễn Thị Hiền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I. Kiểm soát và truyền đạt thông tin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II. Làm việc với khách hàng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Những lưu ý khi viết thư điện tử</vt:lpstr>
      <vt:lpstr>PowerPoint Presentation</vt:lpstr>
      <vt:lpstr>Một số mẫu câu tiếng Anh</vt:lpstr>
      <vt:lpstr>Một số mẫu câu tiếng Anh</vt:lpstr>
      <vt:lpstr>Một số mẫu câu tiếng Anh</vt:lpstr>
      <vt:lpstr>Một số mẫu câu tiếng Anh</vt:lpstr>
      <vt:lpstr>Một số mẫu câu tiếng Anh</vt:lpstr>
      <vt:lpstr>Một số mẫu câu tiếng Anh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Nguyen Hien</cp:lastModifiedBy>
  <cp:revision>118</cp:revision>
  <dcterms:created xsi:type="dcterms:W3CDTF">2013-12-02T23:45:18Z</dcterms:created>
  <dcterms:modified xsi:type="dcterms:W3CDTF">2019-06-03T08:32:05Z</dcterms:modified>
</cp:coreProperties>
</file>